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doc" ContentType="application/msword"/>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82" r:id="rId5"/>
    <p:sldId id="531" r:id="rId6"/>
    <p:sldId id="257" r:id="rId7"/>
    <p:sldId id="260" r:id="rId8"/>
    <p:sldId id="482" r:id="rId9"/>
    <p:sldId id="589" r:id="rId10"/>
    <p:sldId id="590" r:id="rId11"/>
    <p:sldId id="591" r:id="rId12"/>
    <p:sldId id="613" r:id="rId13"/>
    <p:sldId id="612" r:id="rId14"/>
    <p:sldId id="288" r:id="rId15"/>
    <p:sldId id="614" r:id="rId16"/>
    <p:sldId id="616" r:id="rId17"/>
    <p:sldId id="513" r:id="rId18"/>
    <p:sldId id="617" r:id="rId19"/>
    <p:sldId id="622" r:id="rId20"/>
    <p:sldId id="623" r:id="rId21"/>
    <p:sldId id="515" r:id="rId22"/>
    <p:sldId id="624" r:id="rId23"/>
    <p:sldId id="625" r:id="rId24"/>
    <p:sldId id="626" r:id="rId25"/>
    <p:sldId id="618" r:id="rId26"/>
    <p:sldId id="619" r:id="rId27"/>
    <p:sldId id="621" r:id="rId28"/>
    <p:sldId id="620" r:id="rId29"/>
    <p:sldId id="285" r:id="rId30"/>
    <p:sldId id="290" r:id="rId31"/>
    <p:sldId id="303" r:id="rId32"/>
    <p:sldId id="291" r:id="rId33"/>
    <p:sldId id="262" r:id="rId34"/>
    <p:sldId id="273" r:id="rId35"/>
    <p:sldId id="289" r:id="rId36"/>
    <p:sldId id="286" r:id="rId37"/>
    <p:sldId id="586" r:id="rId38"/>
    <p:sldId id="587" r:id="rId39"/>
    <p:sldId id="357" r:id="rId40"/>
    <p:sldId id="359" r:id="rId41"/>
    <p:sldId id="275"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866"/>
    <a:srgbClr val="00554E"/>
    <a:srgbClr val="8FC877"/>
    <a:srgbClr val="EDEAE5"/>
    <a:srgbClr val="E3E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8" autoAdjust="0"/>
    <p:restoredTop sz="94068" autoAdjust="0"/>
  </p:normalViewPr>
  <p:slideViewPr>
    <p:cSldViewPr snapToGrid="0" showGuides="1">
      <p:cViewPr>
        <p:scale>
          <a:sx n="50" d="100"/>
          <a:sy n="50" d="100"/>
        </p:scale>
        <p:origin x="-216" y="-1590"/>
      </p:cViewPr>
      <p:guideLst>
        <p:guide orient="horz" pos="2234"/>
        <p:guide pos="3941"/>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0.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439F9-33CD-4E51-ADEE-9A4E4E91BC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9DE9F-5A50-493A-B778-F7CB83A7F9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p:nvSpPr>
        <p:spPr>
          <a:xfrm rot="2785408">
            <a:off x="9522143" y="6361475"/>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85408">
            <a:off x="9575675" y="4582084"/>
            <a:ext cx="1983092" cy="1983092"/>
          </a:xfrm>
          <a:prstGeom prst="rect">
            <a:avLst/>
          </a:prstGeom>
          <a:solidFill>
            <a:srgbClr val="E3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85408">
            <a:off x="5825321" y="1295061"/>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85408">
            <a:off x="6553592" y="2737775"/>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85408">
            <a:off x="8166045" y="3121785"/>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85408">
            <a:off x="6342297" y="-530385"/>
            <a:ext cx="9503763" cy="4695673"/>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85408">
            <a:off x="5754944" y="749387"/>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85408">
            <a:off x="7318216" y="38393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85408">
            <a:off x="10875048" y="4143834"/>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85408">
            <a:off x="9150590" y="3799252"/>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85408">
            <a:off x="6029011" y="-2165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785408">
            <a:off x="11461556" y="567696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785408">
            <a:off x="6628538" y="1122959"/>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85408">
            <a:off x="9530823" y="282365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rot="2785408">
            <a:off x="12164695" y="4865599"/>
            <a:ext cx="469568" cy="469568"/>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rot="2785408">
            <a:off x="10746270" y="6379813"/>
            <a:ext cx="676270" cy="676270"/>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1046897" y="957720"/>
            <a:ext cx="7376472" cy="10292570"/>
            <a:chOff x="-397968" y="648004"/>
            <a:chExt cx="7376472" cy="10292570"/>
          </a:xfrm>
        </p:grpSpPr>
        <p:sp>
          <p:nvSpPr>
            <p:cNvPr id="8" name="矩形 7"/>
            <p:cNvSpPr/>
            <p:nvPr/>
          </p:nvSpPr>
          <p:spPr>
            <a:xfrm rot="13866803">
              <a:off x="2532826" y="648004"/>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3866803">
              <a:off x="1560740" y="1577783"/>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3866803">
              <a:off x="5803025" y="59997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3866803">
              <a:off x="4818609" y="4093590"/>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3866803">
              <a:off x="3999592" y="4400282"/>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3866803">
              <a:off x="-2931284" y="3970127"/>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3866803">
              <a:off x="5683038" y="62222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3866803">
              <a:off x="2159033" y="311820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3866803">
              <a:off x="126866" y="2666970"/>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3866803">
              <a:off x="5445563" y="724458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3866803">
              <a:off x="1294082" y="198585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3866803">
              <a:off x="-2826229" y="5702256"/>
              <a:ext cx="9941099" cy="3192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3866803">
              <a:off x="1644266" y="3889133"/>
              <a:ext cx="1284869" cy="1284869"/>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3866803">
              <a:off x="3592874" y="5105756"/>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p:nvSpPr>
        <p:spPr>
          <a:xfrm rot="7998300">
            <a:off x="5375057" y="25978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7998300">
            <a:off x="6369678" y="2575841"/>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7998300">
            <a:off x="10232860" y="-136914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7998300">
            <a:off x="8449609" y="-553062"/>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7998300">
            <a:off x="8922076" y="1056984"/>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7998300">
            <a:off x="6299187" y="1579997"/>
            <a:ext cx="9833662" cy="5214142"/>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7998300">
            <a:off x="7048711" y="2078289"/>
            <a:ext cx="395679" cy="395679"/>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7998300">
            <a:off x="7957981" y="142105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7998300">
            <a:off x="11511201" y="-123609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7998300">
            <a:off x="6165338" y="4503247"/>
            <a:ext cx="635234" cy="63523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7998300">
            <a:off x="6632663" y="5582790"/>
            <a:ext cx="3877749" cy="2429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7998300">
            <a:off x="8729275" y="2700620"/>
            <a:ext cx="1822428" cy="1822428"/>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7998300">
            <a:off x="9613759" y="448192"/>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998300">
            <a:off x="8543491" y="3333713"/>
            <a:ext cx="7459541" cy="4673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7998300">
            <a:off x="5140208" y="6131540"/>
            <a:ext cx="1452916" cy="1452916"/>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7998300">
            <a:off x="7103090" y="4017775"/>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rot="16678406">
            <a:off x="-1157425" y="-1846990"/>
            <a:ext cx="5134209" cy="4018165"/>
            <a:chOff x="5128830" y="-1267454"/>
            <a:chExt cx="10122510" cy="7922139"/>
          </a:xfrm>
        </p:grpSpPr>
        <p:sp>
          <p:nvSpPr>
            <p:cNvPr id="9" name="矩形 8"/>
            <p:cNvSpPr/>
            <p:nvPr/>
          </p:nvSpPr>
          <p:spPr>
            <a:xfrm rot="2334366">
              <a:off x="9688441" y="547920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334366">
              <a:off x="9558079" y="3651806"/>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334366">
              <a:off x="5360570" y="93997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334366">
              <a:off x="6295363" y="2247601"/>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334366">
              <a:off x="7895898" y="2472448"/>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334366">
              <a:off x="5747577" y="-1267454"/>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334366">
              <a:off x="5128830" y="110260"/>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334366">
              <a:off x="7146295" y="3298158"/>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334366">
              <a:off x="10716190" y="3130321"/>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334366">
              <a:off x="9017483" y="2950419"/>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334366">
              <a:off x="5393234" y="-39547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334366">
              <a:off x="11473749" y="4601468"/>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334366">
              <a:off x="6200254" y="589123"/>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334366">
              <a:off x="8969509" y="224518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446D32-82EC-46D4-A3CB-FC88618F1CF9}" type="slidenum">
              <a:rPr lang="zh-CN" altLang="en-US" smtClean="0"/>
            </a:fld>
            <a:endParaRPr lang="zh-CN" altLang="en-US"/>
          </a:p>
        </p:txBody>
      </p:sp>
      <p:sp>
        <p:nvSpPr>
          <p:cNvPr id="11" name="矩形 10"/>
          <p:cNvSpPr/>
          <p:nvPr userDrawn="1"/>
        </p:nvSpPr>
        <p:spPr>
          <a:xfrm>
            <a:off x="8192256" y="53262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C66D5-2F89-43E3-B00E-90D8A16004B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46D32-82EC-46D4-A3CB-FC88618F1C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5.vml"/><Relationship Id="rId6"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8.wmf"/><Relationship Id="rId3" Type="http://schemas.openxmlformats.org/officeDocument/2006/relationships/oleObject" Target="../embeddings/oleObject5.bin"/><Relationship Id="rId2" Type="http://schemas.openxmlformats.org/officeDocument/2006/relationships/image" Target="../media/image7.wmf"/><Relationship Id="rId1" Type="http://schemas.openxmlformats.org/officeDocument/2006/relationships/package" Target="../embeddings/Document5.docx"/></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6.vml"/><Relationship Id="rId6"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8.wmf"/><Relationship Id="rId3" Type="http://schemas.openxmlformats.org/officeDocument/2006/relationships/oleObject" Target="../embeddings/oleObject6.bin"/><Relationship Id="rId2" Type="http://schemas.openxmlformats.org/officeDocument/2006/relationships/image" Target="../media/image7.wmf"/><Relationship Id="rId1" Type="http://schemas.openxmlformats.org/officeDocument/2006/relationships/package" Target="../embeddings/Document6.docx"/></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Document7.doc"/></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8.vml"/><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9.wmf"/><Relationship Id="rId1" Type="http://schemas.openxmlformats.org/officeDocument/2006/relationships/oleObject" Target="../embeddings/Document8.doc"/></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9.vml"/><Relationship Id="rId6" Type="http://schemas.openxmlformats.org/officeDocument/2006/relationships/slideLayout" Target="../slideLayouts/slideLayout4.xml"/><Relationship Id="rId5" Type="http://schemas.openxmlformats.org/officeDocument/2006/relationships/image" Target="../media/image28.wmf"/><Relationship Id="rId4" Type="http://schemas.openxmlformats.org/officeDocument/2006/relationships/package" Target="../embeddings/Document9.docx"/><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10.v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package" Target="../embeddings/Document10.docx"/></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11.vml"/><Relationship Id="rId4" Type="http://schemas.openxmlformats.org/officeDocument/2006/relationships/slideLayout" Target="../slideLayouts/slideLayout4.xml"/><Relationship Id="rId3" Type="http://schemas.openxmlformats.org/officeDocument/2006/relationships/tags" Target="../tags/tag1.xml"/><Relationship Id="rId2" Type="http://schemas.openxmlformats.org/officeDocument/2006/relationships/image" Target="../media/image28.wmf"/><Relationship Id="rId1" Type="http://schemas.openxmlformats.org/officeDocument/2006/relationships/package" Target="../embeddings/Document11.docx"/></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2.vml"/><Relationship Id="rId5" Type="http://schemas.openxmlformats.org/officeDocument/2006/relationships/slideLayout" Target="../slideLayouts/slideLayout4.xml"/><Relationship Id="rId4" Type="http://schemas.openxmlformats.org/officeDocument/2006/relationships/image" Target="../media/image28.wmf"/><Relationship Id="rId3" Type="http://schemas.openxmlformats.org/officeDocument/2006/relationships/package" Target="../embeddings/Document12.docx"/><Relationship Id="rId2" Type="http://schemas.openxmlformats.org/officeDocument/2006/relationships/image" Target="../media/image30.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13.v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8.wmf"/><Relationship Id="rId1" Type="http://schemas.openxmlformats.org/officeDocument/2006/relationships/package" Target="../embeddings/Document13.docx"/></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4.vml"/><Relationship Id="rId5" Type="http://schemas.openxmlformats.org/officeDocument/2006/relationships/slideLayout" Target="../slideLayouts/slideLayout4.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28.wmf"/><Relationship Id="rId1" Type="http://schemas.openxmlformats.org/officeDocument/2006/relationships/package" Target="../embeddings/Document14.docx"/></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15.vml"/><Relationship Id="rId4" Type="http://schemas.openxmlformats.org/officeDocument/2006/relationships/slideLayout" Target="../slideLayouts/slideLayout4.xml"/><Relationship Id="rId3" Type="http://schemas.openxmlformats.org/officeDocument/2006/relationships/tags" Target="../tags/tag8.xml"/><Relationship Id="rId2" Type="http://schemas.openxmlformats.org/officeDocument/2006/relationships/image" Target="../media/image28.wmf"/><Relationship Id="rId1" Type="http://schemas.openxmlformats.org/officeDocument/2006/relationships/package" Target="../embeddings/Document15.docx"/></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16.vml"/><Relationship Id="rId4" Type="http://schemas.openxmlformats.org/officeDocument/2006/relationships/slideLayout" Target="../slideLayouts/slideLayout4.xml"/><Relationship Id="rId3" Type="http://schemas.openxmlformats.org/officeDocument/2006/relationships/image" Target="../media/image28.wmf"/><Relationship Id="rId2" Type="http://schemas.openxmlformats.org/officeDocument/2006/relationships/package" Target="../embeddings/Document16.docx"/><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17.vml"/><Relationship Id="rId5" Type="http://schemas.openxmlformats.org/officeDocument/2006/relationships/slideLayout" Target="../slideLayouts/slideLayout4.xml"/><Relationship Id="rId4" Type="http://schemas.openxmlformats.org/officeDocument/2006/relationships/image" Target="../media/image28.wmf"/><Relationship Id="rId3" Type="http://schemas.openxmlformats.org/officeDocument/2006/relationships/package" Target="../embeddings/Document17.docx"/><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18.vml"/><Relationship Id="rId5" Type="http://schemas.openxmlformats.org/officeDocument/2006/relationships/slideLayout" Target="../slideLayouts/slideLayout4.xml"/><Relationship Id="rId4" Type="http://schemas.openxmlformats.org/officeDocument/2006/relationships/image" Target="../media/image28.wmf"/><Relationship Id="rId3" Type="http://schemas.openxmlformats.org/officeDocument/2006/relationships/package" Target="../embeddings/Document18.docx"/><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1.wmf"/><Relationship Id="rId7" Type="http://schemas.openxmlformats.org/officeDocument/2006/relationships/package" Target="../embeddings/Document22.docx"/><Relationship Id="rId6" Type="http://schemas.openxmlformats.org/officeDocument/2006/relationships/image" Target="../media/image40.wmf"/><Relationship Id="rId5" Type="http://schemas.openxmlformats.org/officeDocument/2006/relationships/package" Target="../embeddings/Document21.docx"/><Relationship Id="rId4" Type="http://schemas.openxmlformats.org/officeDocument/2006/relationships/image" Target="../media/image39.wmf"/><Relationship Id="rId3" Type="http://schemas.openxmlformats.org/officeDocument/2006/relationships/package" Target="../embeddings/Document20.docx"/><Relationship Id="rId2" Type="http://schemas.openxmlformats.org/officeDocument/2006/relationships/image" Target="../media/image38.wmf"/><Relationship Id="rId11" Type="http://schemas.openxmlformats.org/officeDocument/2006/relationships/notesSlide" Target="../notesSlides/notesSlide28.xml"/><Relationship Id="rId10" Type="http://schemas.openxmlformats.org/officeDocument/2006/relationships/vmlDrawing" Target="../drawings/vmlDrawing19.vml"/><Relationship Id="rId1" Type="http://schemas.openxmlformats.org/officeDocument/2006/relationships/package" Target="../embeddings/Document19.docx"/></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wmf"/><Relationship Id="rId3" Type="http://schemas.openxmlformats.org/officeDocument/2006/relationships/oleObject" Target="../embeddings/oleObject1.bin"/><Relationship Id="rId2" Type="http://schemas.openxmlformats.org/officeDocument/2006/relationships/image" Target="../media/image7.wmf"/><Relationship Id="rId1" Type="http://schemas.openxmlformats.org/officeDocument/2006/relationships/package" Target="../embeddings/Document1.docx"/></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4.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0" Type="http://schemas.openxmlformats.org/officeDocument/2006/relationships/notesSlide" Target="../notesSlides/notesSlide7.xml"/><Relationship Id="rId1" Type="http://schemas.openxmlformats.org/officeDocument/2006/relationships/package" Target="../embeddings/Document2.docx"/></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3.vml"/><Relationship Id="rId6" Type="http://schemas.openxmlformats.org/officeDocument/2006/relationships/slideLayout" Target="../slideLayouts/slideLayout4.xml"/><Relationship Id="rId5" Type="http://schemas.openxmlformats.org/officeDocument/2006/relationships/image" Target="../media/image8.wmf"/><Relationship Id="rId4" Type="http://schemas.openxmlformats.org/officeDocument/2006/relationships/oleObject" Target="../embeddings/oleObject3.bin"/><Relationship Id="rId3" Type="http://schemas.openxmlformats.org/officeDocument/2006/relationships/image" Target="../media/image7.wmf"/><Relationship Id="rId2" Type="http://schemas.openxmlformats.org/officeDocument/2006/relationships/package" Target="../embeddings/Document3.docx"/><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4.vml"/><Relationship Id="rId7"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wmf"/><Relationship Id="rId3" Type="http://schemas.openxmlformats.org/officeDocument/2006/relationships/oleObject" Target="../embeddings/oleObject4.bin"/><Relationship Id="rId2" Type="http://schemas.openxmlformats.org/officeDocument/2006/relationships/image" Target="../media/image7.wmf"/><Relationship Id="rId1" Type="http://schemas.openxmlformats.org/officeDocument/2006/relationships/package" Target="../embeddings/Document4.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08025" y="3772535"/>
            <a:ext cx="5553710" cy="829945"/>
          </a:xfrm>
          <a:prstGeom prst="rect">
            <a:avLst/>
          </a:prstGeom>
          <a:noFill/>
        </p:spPr>
        <p:txBody>
          <a:bodyPr wrap="square" rtlCol="0">
            <a:spAutoFit/>
          </a:bodyPr>
          <a:lstStyle/>
          <a:p>
            <a:pPr algn="l"/>
            <a:r>
              <a:rPr lang="zh-CN" altLang="en-US" sz="2400" b="1" dirty="0">
                <a:solidFill>
                  <a:schemeClr val="tx1">
                    <a:lumMod val="75000"/>
                    <a:lumOff val="25000"/>
                  </a:schemeClr>
                </a:solidFill>
                <a:cs typeface="+mn-ea"/>
                <a:sym typeface="+mn-lt"/>
              </a:rPr>
              <a:t>Flutter 实现一个集各大音乐平台API于一体的音乐播放器APP</a:t>
            </a:r>
            <a:endParaRPr lang="zh-CN" altLang="en-US" sz="2400" b="1" dirty="0">
              <a:solidFill>
                <a:schemeClr val="tx1">
                  <a:lumMod val="75000"/>
                  <a:lumOff val="25000"/>
                </a:schemeClr>
              </a:solidFill>
              <a:cs typeface="+mn-ea"/>
              <a:sym typeface="+mn-lt"/>
            </a:endParaRPr>
          </a:p>
        </p:txBody>
      </p:sp>
      <p:sp>
        <p:nvSpPr>
          <p:cNvPr id="20" name="文本框 19"/>
          <p:cNvSpPr txBox="1"/>
          <p:nvPr/>
        </p:nvSpPr>
        <p:spPr>
          <a:xfrm>
            <a:off x="227965" y="1435100"/>
            <a:ext cx="6513830" cy="2122805"/>
          </a:xfrm>
          <a:prstGeom prst="rect">
            <a:avLst/>
          </a:prstGeom>
          <a:noFill/>
        </p:spPr>
        <p:txBody>
          <a:bodyPr wrap="square" rtlCol="0">
            <a:spAutoFit/>
          </a:bodyPr>
          <a:lstStyle/>
          <a:p>
            <a:r>
              <a:rPr lang="zh-CN" altLang="en-US" sz="6600" b="1" dirty="0" smtClean="0">
                <a:solidFill>
                  <a:srgbClr val="37A866"/>
                </a:solidFill>
                <a:cs typeface="+mn-ea"/>
                <a:sym typeface="+mn-lt"/>
              </a:rPr>
              <a:t>SE2020-G06-</a:t>
            </a:r>
            <a:endParaRPr lang="zh-CN" altLang="en-US" sz="6600" b="1" dirty="0" smtClean="0">
              <a:solidFill>
                <a:srgbClr val="37A866"/>
              </a:solidFill>
              <a:cs typeface="+mn-ea"/>
              <a:sym typeface="+mn-lt"/>
            </a:endParaRPr>
          </a:p>
          <a:p>
            <a:pPr algn="r"/>
            <a:r>
              <a:rPr lang="zh-CN" altLang="en-US" sz="6600" b="1" dirty="0" smtClean="0">
                <a:solidFill>
                  <a:srgbClr val="37A866"/>
                </a:solidFill>
                <a:cs typeface="+mn-ea"/>
                <a:sym typeface="+mn-lt"/>
              </a:rPr>
              <a:t>实现阶段 </a:t>
            </a:r>
            <a:r>
              <a:rPr lang="en-US" altLang="zh-CN" sz="6600" b="1" dirty="0" smtClean="0">
                <a:solidFill>
                  <a:srgbClr val="37A866"/>
                </a:solidFill>
                <a:cs typeface="+mn-ea"/>
                <a:sym typeface="+mn-lt"/>
              </a:rPr>
              <a:t>v0.0.2</a:t>
            </a:r>
            <a:endParaRPr lang="en-US" sz="6600" b="1" dirty="0" smtClean="0">
              <a:solidFill>
                <a:srgbClr val="37A866"/>
              </a:solidFill>
              <a:cs typeface="+mn-ea"/>
              <a:sym typeface="+mn-lt"/>
            </a:endParaRPr>
          </a:p>
        </p:txBody>
      </p:sp>
      <p:cxnSp>
        <p:nvCxnSpPr>
          <p:cNvPr id="21" name="直接连接符 20"/>
          <p:cNvCxnSpPr/>
          <p:nvPr/>
        </p:nvCxnSpPr>
        <p:spPr>
          <a:xfrm>
            <a:off x="855405" y="4800272"/>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08003" y="497841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汇报人：</a:t>
            </a:r>
            <a:r>
              <a:rPr lang="en-US" altLang="zh-CN" sz="1600" dirty="0">
                <a:solidFill>
                  <a:schemeClr val="tx1">
                    <a:lumMod val="50000"/>
                    <a:lumOff val="50000"/>
                  </a:schemeClr>
                </a:solidFill>
                <a:cs typeface="+mn-ea"/>
                <a:sym typeface="+mn-lt"/>
              </a:rPr>
              <a:t>G06</a:t>
            </a:r>
            <a:r>
              <a:rPr lang="zh-CN" altLang="en-US" sz="1600" dirty="0">
                <a:solidFill>
                  <a:schemeClr val="tx1">
                    <a:lumMod val="50000"/>
                    <a:lumOff val="50000"/>
                  </a:schemeClr>
                </a:solidFill>
                <a:cs typeface="+mn-ea"/>
                <a:sym typeface="+mn-lt"/>
              </a:rPr>
              <a:t>小组</a:t>
            </a:r>
            <a:endParaRPr lang="zh-CN" altLang="en-US" sz="1600" dirty="0">
              <a:solidFill>
                <a:schemeClr val="tx1">
                  <a:lumMod val="50000"/>
                  <a:lumOff val="50000"/>
                </a:schemeClr>
              </a:solidFill>
              <a:cs typeface="+mn-ea"/>
              <a:sym typeface="+mn-lt"/>
            </a:endParaRPr>
          </a:p>
          <a:p>
            <a:endParaRPr lang="zh-CN" altLang="en-US" sz="1600" dirty="0">
              <a:solidFill>
                <a:schemeClr val="tx1">
                  <a:lumMod val="50000"/>
                  <a:lumOff val="50000"/>
                </a:schemeClr>
              </a:solidFill>
              <a:cs typeface="+mn-ea"/>
              <a:sym typeface="+mn-lt"/>
            </a:endParaRPr>
          </a:p>
          <a:p>
            <a:r>
              <a:rPr lang="zh-CN" altLang="en-US" sz="1600" dirty="0">
                <a:solidFill>
                  <a:schemeClr val="tx1">
                    <a:lumMod val="50000"/>
                    <a:lumOff val="50000"/>
                  </a:schemeClr>
                </a:solidFill>
                <a:cs typeface="+mn-ea"/>
                <a:sym typeface="+mn-lt"/>
              </a:rPr>
              <a:t>邢海粟 章拾瑜 黄德煜</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78028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Java</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359775"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359775"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9905365"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9905365" y="140970"/>
                        <a:ext cx="971550" cy="8001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96545" y="1124585"/>
            <a:ext cx="11598910" cy="56407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内部代码走查</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6971665" y="24892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6971665" y="24892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8517255" y="24892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8517255" y="248920"/>
                        <a:ext cx="971550" cy="8001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784225" y="1631315"/>
            <a:ext cx="11134090" cy="4950460"/>
          </a:xfrm>
          <a:prstGeom prst="rect">
            <a:avLst/>
          </a:prstGeom>
        </p:spPr>
      </p:pic>
      <p:sp>
        <p:nvSpPr>
          <p:cNvPr id="8" name="文本框 7"/>
          <p:cNvSpPr txBox="1"/>
          <p:nvPr/>
        </p:nvSpPr>
        <p:spPr>
          <a:xfrm>
            <a:off x="2338070" y="1049020"/>
            <a:ext cx="6580505" cy="506730"/>
          </a:xfrm>
          <a:prstGeom prst="rect">
            <a:avLst/>
          </a:prstGeom>
          <a:noFill/>
          <a:ln w="9525">
            <a:noFill/>
          </a:ln>
        </p:spPr>
        <p:txBody>
          <a:bodyPr wrap="square">
            <a:spAutoFit/>
          </a:bodyPr>
          <a:p>
            <a:pPr fontAlgn="auto">
              <a:lnSpc>
                <a:spcPct val="150000"/>
              </a:lnSpc>
              <a:buClrTx/>
              <a:buSzTx/>
              <a:buFontTx/>
            </a:pPr>
            <a:r>
              <a:rPr lang="zh-CN" b="0" dirty="0">
                <a:solidFill>
                  <a:schemeClr val="tx1">
                    <a:lumMod val="75000"/>
                    <a:lumOff val="25000"/>
                  </a:schemeClr>
                </a:solidFill>
                <a:cs typeface="+mn-ea"/>
              </a:rPr>
              <a:t>使用阿里巴巴代码规范检查插件</a:t>
            </a:r>
            <a:endParaRPr lang="zh-CN" b="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2</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代码实现及代码清单</a:t>
            </a:r>
            <a:r>
              <a:rPr lang="en-US" altLang="zh-CN" sz="1200" dirty="0">
                <a:solidFill>
                  <a:schemeClr val="tx1">
                    <a:lumMod val="75000"/>
                    <a:lumOff val="25000"/>
                  </a:schemeClr>
                </a:solidFill>
                <a:cs typeface="+mn-ea"/>
                <a:sym typeface="+mn-lt"/>
              </a:rPr>
              <a:t>[7]</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程序清单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7194550" y="749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8">
                  <p:embed/>
                </p:oleObj>
              </mc:Choice>
              <mc:Fallback>
                <p:oleObj name="" showAsIcon="1" r:id="rId1" imgW="971550" imgH="800100" progId="Word.Document.8">
                  <p:embed/>
                  <p:pic>
                    <p:nvPicPr>
                      <p:cNvPr id="0" name="图片 1024"/>
                      <p:cNvPicPr/>
                      <p:nvPr/>
                    </p:nvPicPr>
                    <p:blipFill>
                      <a:blip r:embed="rId2"/>
                      <a:stretch>
                        <a:fillRect/>
                      </a:stretch>
                    </p:blipFill>
                    <p:spPr>
                      <a:xfrm>
                        <a:off x="7194550" y="74930"/>
                        <a:ext cx="971550" cy="800100"/>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235585" y="2230120"/>
            <a:ext cx="5455920" cy="4373880"/>
          </a:xfrm>
          <a:prstGeom prst="rect">
            <a:avLst/>
          </a:prstGeom>
        </p:spPr>
      </p:pic>
      <p:sp>
        <p:nvSpPr>
          <p:cNvPr id="6" name="文本框 5"/>
          <p:cNvSpPr txBox="1"/>
          <p:nvPr/>
        </p:nvSpPr>
        <p:spPr>
          <a:xfrm>
            <a:off x="1936750" y="1323340"/>
            <a:ext cx="4062095" cy="645160"/>
          </a:xfrm>
          <a:prstGeom prst="rect">
            <a:avLst/>
          </a:prstGeom>
          <a:noFill/>
        </p:spPr>
        <p:txBody>
          <a:bodyPr wrap="square" rtlCol="0" anchor="t">
            <a:spAutoFit/>
          </a:bodyPr>
          <a:p>
            <a:r>
              <a:rPr lang="zh-CN"/>
              <a:t>程序清单主要分为</a:t>
            </a:r>
            <a:r>
              <a:rPr lang="en-US" altLang="zh-CN"/>
              <a:t>10</a:t>
            </a:r>
            <a:r>
              <a:rPr lang="zh-CN" altLang="en-US"/>
              <a:t>块内容，分别作了定义、说明和作用分析。</a:t>
            </a:r>
            <a:endParaRPr lang="zh-CN" altLang="en-US"/>
          </a:p>
        </p:txBody>
      </p:sp>
      <p:pic>
        <p:nvPicPr>
          <p:cNvPr id="7" name="图片 6"/>
          <p:cNvPicPr>
            <a:picLocks noChangeAspect="1"/>
          </p:cNvPicPr>
          <p:nvPr/>
        </p:nvPicPr>
        <p:blipFill>
          <a:blip r:embed="rId4"/>
          <a:stretch>
            <a:fillRect/>
          </a:stretch>
        </p:blipFill>
        <p:spPr>
          <a:xfrm>
            <a:off x="5691505" y="1148715"/>
            <a:ext cx="6276340" cy="5455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程序清单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7194550" y="749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8">
                  <p:embed/>
                </p:oleObj>
              </mc:Choice>
              <mc:Fallback>
                <p:oleObj name="" showAsIcon="1" r:id="rId1" imgW="971550" imgH="800100" progId="Word.Document.8">
                  <p:embed/>
                  <p:pic>
                    <p:nvPicPr>
                      <p:cNvPr id="0" name="图片 1024"/>
                      <p:cNvPicPr/>
                      <p:nvPr/>
                    </p:nvPicPr>
                    <p:blipFill>
                      <a:blip r:embed="rId2"/>
                      <a:stretch>
                        <a:fillRect/>
                      </a:stretch>
                    </p:blipFill>
                    <p:spPr>
                      <a:xfrm>
                        <a:off x="7194550" y="74930"/>
                        <a:ext cx="971550" cy="80010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363855" y="1958975"/>
            <a:ext cx="5417820" cy="4168140"/>
          </a:xfrm>
          <a:prstGeom prst="rect">
            <a:avLst/>
          </a:prstGeom>
        </p:spPr>
      </p:pic>
      <p:pic>
        <p:nvPicPr>
          <p:cNvPr id="5" name="图片 4"/>
          <p:cNvPicPr>
            <a:picLocks noChangeAspect="1"/>
          </p:cNvPicPr>
          <p:nvPr/>
        </p:nvPicPr>
        <p:blipFill>
          <a:blip r:embed="rId4"/>
          <a:stretch>
            <a:fillRect/>
          </a:stretch>
        </p:blipFill>
        <p:spPr>
          <a:xfrm>
            <a:off x="478155" y="6182995"/>
            <a:ext cx="5189220" cy="1036320"/>
          </a:xfrm>
          <a:prstGeom prst="rect">
            <a:avLst/>
          </a:prstGeom>
        </p:spPr>
      </p:pic>
      <p:sp>
        <p:nvSpPr>
          <p:cNvPr id="6" name="文本框 5"/>
          <p:cNvSpPr txBox="1"/>
          <p:nvPr/>
        </p:nvSpPr>
        <p:spPr>
          <a:xfrm>
            <a:off x="2039620" y="1313815"/>
            <a:ext cx="4062095" cy="645160"/>
          </a:xfrm>
          <a:prstGeom prst="rect">
            <a:avLst/>
          </a:prstGeom>
          <a:noFill/>
        </p:spPr>
        <p:txBody>
          <a:bodyPr wrap="square" rtlCol="0" anchor="t">
            <a:spAutoFit/>
          </a:bodyPr>
          <a:p>
            <a:r>
              <a:rPr lang="zh-CN"/>
              <a:t>程序清单主要分为</a:t>
            </a:r>
            <a:r>
              <a:rPr lang="en-US" altLang="zh-CN"/>
              <a:t>10</a:t>
            </a:r>
            <a:r>
              <a:rPr lang="zh-CN" altLang="en-US"/>
              <a:t>块内容，分别作了定义、说明和作用分析。</a:t>
            </a:r>
            <a:endParaRPr lang="zh-CN" altLang="en-US"/>
          </a:p>
        </p:txBody>
      </p:sp>
      <p:pic>
        <p:nvPicPr>
          <p:cNvPr id="7" name="图片 6"/>
          <p:cNvPicPr>
            <a:picLocks noChangeAspect="1"/>
          </p:cNvPicPr>
          <p:nvPr/>
        </p:nvPicPr>
        <p:blipFill>
          <a:blip r:embed="rId5"/>
          <a:stretch>
            <a:fillRect/>
          </a:stretch>
        </p:blipFill>
        <p:spPr>
          <a:xfrm>
            <a:off x="6042025" y="1185545"/>
            <a:ext cx="5448300" cy="5532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3</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测试及测试用例</a:t>
            </a:r>
            <a:r>
              <a:rPr lang="en-US" altLang="zh-CN" sz="1200" dirty="0">
                <a:solidFill>
                  <a:schemeClr val="tx1">
                    <a:lumMod val="75000"/>
                    <a:lumOff val="25000"/>
                  </a:schemeClr>
                </a:solidFill>
                <a:cs typeface="+mn-ea"/>
                <a:sym typeface="+mn-lt"/>
              </a:rPr>
              <a:t>[3][4]</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Flutter_test</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235835" y="1053465"/>
            <a:ext cx="3956050" cy="368300"/>
          </a:xfrm>
          <a:prstGeom prst="rect">
            <a:avLst/>
          </a:prstGeom>
          <a:noFill/>
        </p:spPr>
        <p:txBody>
          <a:bodyPr wrap="square" rtlCol="0" anchor="t">
            <a:spAutoFit/>
          </a:bodyPr>
          <a:p>
            <a:r>
              <a:rPr lang="en-US" altLang="zh-CN"/>
              <a:t>1.</a:t>
            </a:r>
            <a:r>
              <a:rPr lang="zh-CN" altLang="en-US"/>
              <a:t>前端</a:t>
            </a:r>
            <a:r>
              <a:rPr lang="en-US" altLang="zh-CN"/>
              <a:t>Flutter</a:t>
            </a:r>
            <a:r>
              <a:rPr lang="zh-CN" altLang="en-US"/>
              <a:t>单元</a:t>
            </a:r>
            <a:r>
              <a:rPr lang="zh-CN" altLang="en-US"/>
              <a:t>测试、集成测试</a:t>
            </a:r>
            <a:endParaRPr lang="zh-CN" altLang="en-US"/>
          </a:p>
        </p:txBody>
      </p:sp>
      <p:pic>
        <p:nvPicPr>
          <p:cNvPr id="5" name="图片 4"/>
          <p:cNvPicPr>
            <a:picLocks noChangeAspect="1"/>
          </p:cNvPicPr>
          <p:nvPr/>
        </p:nvPicPr>
        <p:blipFill>
          <a:blip r:embed="rId1"/>
          <a:stretch>
            <a:fillRect/>
          </a:stretch>
        </p:blipFill>
        <p:spPr>
          <a:xfrm>
            <a:off x="330835" y="3553460"/>
            <a:ext cx="3535680" cy="2651760"/>
          </a:xfrm>
          <a:prstGeom prst="rect">
            <a:avLst/>
          </a:prstGeom>
        </p:spPr>
      </p:pic>
      <p:pic>
        <p:nvPicPr>
          <p:cNvPr id="6" name="图片 5"/>
          <p:cNvPicPr>
            <a:picLocks noChangeAspect="1"/>
          </p:cNvPicPr>
          <p:nvPr/>
        </p:nvPicPr>
        <p:blipFill>
          <a:blip r:embed="rId2"/>
          <a:stretch>
            <a:fillRect/>
          </a:stretch>
        </p:blipFill>
        <p:spPr>
          <a:xfrm>
            <a:off x="4075430" y="1718310"/>
            <a:ext cx="7449185" cy="4630420"/>
          </a:xfrm>
          <a:prstGeom prst="rect">
            <a:avLst/>
          </a:prstGeom>
        </p:spPr>
      </p:pic>
      <p:pic>
        <p:nvPicPr>
          <p:cNvPr id="7" name="图片 6"/>
          <p:cNvPicPr>
            <a:picLocks noChangeAspect="1"/>
          </p:cNvPicPr>
          <p:nvPr/>
        </p:nvPicPr>
        <p:blipFill>
          <a:blip r:embed="rId3"/>
          <a:stretch>
            <a:fillRect/>
          </a:stretch>
        </p:blipFill>
        <p:spPr>
          <a:xfrm>
            <a:off x="1388110" y="2141220"/>
            <a:ext cx="1421130" cy="1337310"/>
          </a:xfrm>
          <a:prstGeom prst="rect">
            <a:avLst/>
          </a:prstGeom>
        </p:spPr>
      </p:pic>
      <p:graphicFrame>
        <p:nvGraphicFramePr>
          <p:cNvPr id="8" name="对象 7">
            <a:hlinkClick r:id="" action="ppaction://ole?verb="/>
          </p:cNvPr>
          <p:cNvGraphicFramePr>
            <a:graphicFrameLocks noChangeAspect="1"/>
          </p:cNvGraphicFramePr>
          <p:nvPr/>
        </p:nvGraphicFramePr>
        <p:xfrm>
          <a:off x="8536305" y="46482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4" imgW="971550" imgH="800100" progId="Word.Document.12">
                  <p:embed/>
                </p:oleObj>
              </mc:Choice>
              <mc:Fallback>
                <p:oleObj name="" showAsIcon="1" r:id="rId4" imgW="971550" imgH="800100" progId="Word.Document.12">
                  <p:embed/>
                  <p:pic>
                    <p:nvPicPr>
                      <p:cNvPr id="0" name="图片 3072"/>
                      <p:cNvPicPr/>
                      <p:nvPr/>
                    </p:nvPicPr>
                    <p:blipFill>
                      <a:blip r:embed="rId5"/>
                      <a:stretch>
                        <a:fillRect/>
                      </a:stretch>
                    </p:blipFill>
                    <p:spPr>
                      <a:xfrm>
                        <a:off x="8536305" y="46482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单元测试、</a:t>
            </a:r>
            <a:r>
              <a:rPr lang="en-US" altLang="zh-CN" sz="3200" dirty="0">
                <a:solidFill>
                  <a:schemeClr val="tx1">
                    <a:lumMod val="75000"/>
                    <a:lumOff val="25000"/>
                  </a:schemeClr>
                </a:solidFill>
                <a:cs typeface="+mn-ea"/>
                <a:sym typeface="+mn-lt"/>
              </a:rPr>
              <a:t>Widget</a:t>
            </a:r>
            <a:r>
              <a:rPr lang="zh-CN" altLang="en-US" sz="3200" dirty="0">
                <a:solidFill>
                  <a:schemeClr val="tx1">
                    <a:lumMod val="75000"/>
                    <a:lumOff val="25000"/>
                  </a:schemeClr>
                </a:solidFill>
                <a:cs typeface="+mn-ea"/>
                <a:sym typeface="+mn-lt"/>
              </a:rPr>
              <a:t>测试用例</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8741410" y="18288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12">
                  <p:embed/>
                </p:oleObj>
              </mc:Choice>
              <mc:Fallback>
                <p:oleObj name="" showAsIcon="1" r:id="rId1" imgW="971550" imgH="800100" progId="Word.Document.12">
                  <p:embed/>
                  <p:pic>
                    <p:nvPicPr>
                      <p:cNvPr id="0" name="图片 3072"/>
                      <p:cNvPicPr/>
                      <p:nvPr/>
                    </p:nvPicPr>
                    <p:blipFill>
                      <a:blip r:embed="rId2"/>
                      <a:stretch>
                        <a:fillRect/>
                      </a:stretch>
                    </p:blipFill>
                    <p:spPr>
                      <a:xfrm>
                        <a:off x="8741410" y="182880"/>
                        <a:ext cx="971550" cy="80010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1668780" y="1411605"/>
            <a:ext cx="9629775" cy="4969510"/>
          </a:xfrm>
          <a:prstGeom prst="rect">
            <a:avLst/>
          </a:prstGeom>
        </p:spPr>
      </p:pic>
      <p:sp>
        <p:nvSpPr>
          <p:cNvPr id="100" name="文本框 99"/>
          <p:cNvSpPr txBox="1"/>
          <p:nvPr/>
        </p:nvSpPr>
        <p:spPr>
          <a:xfrm>
            <a:off x="1668780" y="98298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94055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单元测试、</a:t>
            </a:r>
            <a:r>
              <a:rPr lang="en-US" altLang="zh-CN" sz="3200" dirty="0">
                <a:solidFill>
                  <a:schemeClr val="tx1">
                    <a:lumMod val="75000"/>
                    <a:lumOff val="25000"/>
                  </a:schemeClr>
                </a:solidFill>
                <a:cs typeface="+mn-ea"/>
                <a:sym typeface="+mn-lt"/>
              </a:rPr>
              <a:t>Widget</a:t>
            </a:r>
            <a:r>
              <a:rPr lang="zh-CN" altLang="en-US" sz="3200" dirty="0">
                <a:solidFill>
                  <a:schemeClr val="tx1">
                    <a:lumMod val="75000"/>
                    <a:lumOff val="25000"/>
                  </a:schemeClr>
                </a:solidFill>
                <a:cs typeface="+mn-ea"/>
                <a:sym typeface="+mn-lt"/>
              </a:rPr>
              <a:t>测试问题修正记录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10819765" y="23876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12">
                  <p:embed/>
                </p:oleObj>
              </mc:Choice>
              <mc:Fallback>
                <p:oleObj name="" showAsIcon="1" r:id="rId1" imgW="971550" imgH="800100" progId="Word.Document.12">
                  <p:embed/>
                  <p:pic>
                    <p:nvPicPr>
                      <p:cNvPr id="0" name="图片 3072"/>
                      <p:cNvPicPr/>
                      <p:nvPr/>
                    </p:nvPicPr>
                    <p:blipFill>
                      <a:blip r:embed="rId2"/>
                      <a:stretch>
                        <a:fillRect/>
                      </a:stretch>
                    </p:blipFill>
                    <p:spPr>
                      <a:xfrm>
                        <a:off x="10819765" y="238760"/>
                        <a:ext cx="971550" cy="800100"/>
                      </a:xfrm>
                      <a:prstGeom prst="rect">
                        <a:avLst/>
                      </a:prstGeom>
                    </p:spPr>
                  </p:pic>
                </p:oleObj>
              </mc:Fallback>
            </mc:AlternateContent>
          </a:graphicData>
        </a:graphic>
      </p:graphicFrame>
      <p:graphicFrame>
        <p:nvGraphicFramePr>
          <p:cNvPr id="3" name="表格 2"/>
          <p:cNvGraphicFramePr/>
          <p:nvPr>
            <p:custDataLst>
              <p:tags r:id="rId3"/>
            </p:custDataLst>
          </p:nvPr>
        </p:nvGraphicFramePr>
        <p:xfrm>
          <a:off x="1986280" y="1357630"/>
          <a:ext cx="9505950" cy="5044440"/>
        </p:xfrm>
        <a:graphic>
          <a:graphicData uri="http://schemas.openxmlformats.org/drawingml/2006/table">
            <a:tbl>
              <a:tblPr firstRow="1" bandRow="1">
                <a:tableStyleId>{5940675A-B579-460E-94D1-54222C63F5DA}</a:tableStyleId>
              </a:tblPr>
              <a:tblGrid>
                <a:gridCol w="2263140"/>
                <a:gridCol w="2513965"/>
                <a:gridCol w="2362835"/>
                <a:gridCol w="2366010"/>
              </a:tblGrid>
              <a:tr h="775970">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测试用例标识符</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错误或问题描述</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错误或问题状态</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测试人员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51320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在获取专辑列表时，有时会存在按钮消失或付费歌曲不显示播放按钮的bug</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黄德煜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49415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4.12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在搜索部分特殊歌手时，如果该歌手没有任何mv，作为综合搜索的结果会报错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26111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7.4</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如果歌曲已经被删除过，会出现bug</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黄德煜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bl>
          </a:graphicData>
        </a:graphic>
      </p:graphicFrame>
      <p:sp>
        <p:nvSpPr>
          <p:cNvPr id="100" name="文本框 99"/>
          <p:cNvSpPr txBox="1"/>
          <p:nvPr/>
        </p:nvSpPr>
        <p:spPr>
          <a:xfrm>
            <a:off x="1986280" y="86487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JUnit</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2235835" y="1489710"/>
            <a:ext cx="7833360" cy="2882265"/>
          </a:xfrm>
          <a:prstGeom prst="rect">
            <a:avLst/>
          </a:prstGeom>
        </p:spPr>
      </p:pic>
      <p:sp>
        <p:nvSpPr>
          <p:cNvPr id="3" name="文本框 2"/>
          <p:cNvSpPr txBox="1"/>
          <p:nvPr/>
        </p:nvSpPr>
        <p:spPr>
          <a:xfrm>
            <a:off x="2235835" y="4454525"/>
            <a:ext cx="7833360" cy="645160"/>
          </a:xfrm>
          <a:prstGeom prst="rect">
            <a:avLst/>
          </a:prstGeom>
          <a:noFill/>
        </p:spPr>
        <p:txBody>
          <a:bodyPr wrap="square" rtlCol="0" anchor="t">
            <a:spAutoFit/>
          </a:bodyPr>
          <a:p>
            <a:pPr algn="l">
              <a:buClrTx/>
              <a:buSzTx/>
              <a:buFontTx/>
            </a:pPr>
            <a:r>
              <a:rPr lang="zh-CN" altLang="en-US"/>
              <a:t>JUnit 是一个 Java 编程语言的单元测试框架。JUnit 在测试驱动的开发方面有很重要的发展，是起源于 JUnit 的一个统称为 xUnit 的单元测试框架之一。</a:t>
            </a:r>
            <a:endParaRPr lang="zh-CN" altLang="en-US"/>
          </a:p>
        </p:txBody>
      </p:sp>
      <p:sp>
        <p:nvSpPr>
          <p:cNvPr id="4" name="文本框 3"/>
          <p:cNvSpPr txBox="1"/>
          <p:nvPr/>
        </p:nvSpPr>
        <p:spPr>
          <a:xfrm>
            <a:off x="2235835" y="1053465"/>
            <a:ext cx="3956050" cy="368300"/>
          </a:xfrm>
          <a:prstGeom prst="rect">
            <a:avLst/>
          </a:prstGeom>
          <a:noFill/>
        </p:spPr>
        <p:txBody>
          <a:bodyPr wrap="square" rtlCol="0" anchor="t">
            <a:spAutoFit/>
          </a:bodyPr>
          <a:p>
            <a:r>
              <a:rPr lang="en-US" altLang="zh-CN"/>
              <a:t>2.</a:t>
            </a:r>
            <a:r>
              <a:rPr lang="zh-CN" altLang="en-US"/>
              <a:t>后端</a:t>
            </a:r>
            <a:r>
              <a:rPr lang="en-US" altLang="zh-CN"/>
              <a:t>JavaSpringBoot</a:t>
            </a:r>
            <a:r>
              <a:rPr lang="zh-CN" altLang="en-US"/>
              <a:t>单元</a:t>
            </a:r>
            <a:r>
              <a:rPr lang="zh-CN" altLang="en-US"/>
              <a:t>测试</a:t>
            </a:r>
            <a:endParaRPr lang="zh-CN" altLang="en-US"/>
          </a:p>
        </p:txBody>
      </p:sp>
      <p:graphicFrame>
        <p:nvGraphicFramePr>
          <p:cNvPr id="8" name="对象 7">
            <a:hlinkClick r:id="" action="ppaction://ole?verb="/>
          </p:cNvPr>
          <p:cNvGraphicFramePr>
            <a:graphicFrameLocks noChangeAspect="1"/>
          </p:cNvGraphicFramePr>
          <p:nvPr/>
        </p:nvGraphicFramePr>
        <p:xfrm>
          <a:off x="8909050" y="18288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3" imgW="971550" imgH="800100" progId="Word.Document.12">
                  <p:embed/>
                </p:oleObj>
              </mc:Choice>
              <mc:Fallback>
                <p:oleObj name="" showAsIcon="1" r:id="rId3" imgW="971550" imgH="800100" progId="Word.Document.12">
                  <p:embed/>
                  <p:pic>
                    <p:nvPicPr>
                      <p:cNvPr id="0" name="图片 3072"/>
                      <p:cNvPicPr/>
                      <p:nvPr/>
                    </p:nvPicPr>
                    <p:blipFill>
                      <a:blip r:embed="rId4"/>
                      <a:stretch>
                        <a:fillRect/>
                      </a:stretch>
                    </p:blipFill>
                    <p:spPr>
                      <a:xfrm>
                        <a:off x="8909050" y="1828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858895" y="257175"/>
            <a:ext cx="526542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实现阶段项目计划</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987232" y="9393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screen"/>
          <a:stretch>
            <a:fillRect/>
          </a:stretch>
        </p:blipFill>
        <p:spPr>
          <a:xfrm>
            <a:off x="7753898" y="2647702"/>
            <a:ext cx="506013" cy="506013"/>
          </a:xfrm>
          <a:prstGeom prst="rect">
            <a:avLst/>
          </a:prstGeom>
        </p:spPr>
      </p:pic>
      <p:pic>
        <p:nvPicPr>
          <p:cNvPr id="10" name="图片 9"/>
          <p:cNvPicPr>
            <a:picLocks noChangeAspect="1"/>
          </p:cNvPicPr>
          <p:nvPr/>
        </p:nvPicPr>
        <p:blipFill>
          <a:blip r:embed="rId2" cstate="print"/>
          <a:stretch>
            <a:fillRect/>
          </a:stretch>
        </p:blipFill>
        <p:spPr>
          <a:xfrm>
            <a:off x="10110002" y="2492375"/>
            <a:ext cx="816668" cy="816666"/>
          </a:xfrm>
          <a:prstGeom prst="rect">
            <a:avLst/>
          </a:prstGeom>
        </p:spPr>
      </p:pic>
      <p:pic>
        <p:nvPicPr>
          <p:cNvPr id="11" name="图片 10"/>
          <p:cNvPicPr>
            <a:picLocks noChangeAspect="1"/>
          </p:cNvPicPr>
          <p:nvPr/>
        </p:nvPicPr>
        <p:blipFill>
          <a:blip r:embed="rId3" cstate="screen"/>
          <a:stretch>
            <a:fillRect/>
          </a:stretch>
        </p:blipFill>
        <p:spPr>
          <a:xfrm>
            <a:off x="8773017" y="1557707"/>
            <a:ext cx="564699" cy="564699"/>
          </a:xfrm>
          <a:prstGeom prst="rect">
            <a:avLst/>
          </a:prstGeom>
        </p:spPr>
      </p:pic>
      <p:pic>
        <p:nvPicPr>
          <p:cNvPr id="12" name="图片 11"/>
          <p:cNvPicPr>
            <a:picLocks noChangeAspect="1"/>
          </p:cNvPicPr>
          <p:nvPr/>
        </p:nvPicPr>
        <p:blipFill>
          <a:blip r:embed="rId4" cstate="screen"/>
          <a:stretch>
            <a:fillRect/>
          </a:stretch>
        </p:blipFill>
        <p:spPr>
          <a:xfrm>
            <a:off x="8818295" y="3679013"/>
            <a:ext cx="564699" cy="564699"/>
          </a:xfrm>
          <a:prstGeom prst="rect">
            <a:avLst/>
          </a:prstGeom>
        </p:spPr>
      </p:pic>
      <p:pic>
        <p:nvPicPr>
          <p:cNvPr id="4" name="图片 3"/>
          <p:cNvPicPr>
            <a:picLocks noChangeAspect="1"/>
          </p:cNvPicPr>
          <p:nvPr/>
        </p:nvPicPr>
        <p:blipFill>
          <a:blip r:embed="rId5"/>
          <a:stretch>
            <a:fillRect/>
          </a:stretch>
        </p:blipFill>
        <p:spPr>
          <a:xfrm>
            <a:off x="1987550" y="1059815"/>
            <a:ext cx="9505950" cy="5728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940550" cy="583565"/>
          </a:xfrm>
          <a:prstGeom prst="rect">
            <a:avLst/>
          </a:prstGeom>
          <a:noFill/>
        </p:spPr>
        <p:txBody>
          <a:bodyPr wrap="square" rtlCol="0">
            <a:spAutoFit/>
          </a:bodyPr>
          <a:lstStyle/>
          <a:p>
            <a:r>
              <a:rPr sz="3200" dirty="0">
                <a:solidFill>
                  <a:schemeClr val="tx1">
                    <a:lumMod val="75000"/>
                    <a:lumOff val="25000"/>
                  </a:schemeClr>
                </a:solidFill>
                <a:cs typeface="+mn-ea"/>
                <a:sym typeface="+mn-lt"/>
              </a:rPr>
              <a:t>SpringBoot单元测试</a:t>
            </a:r>
            <a:r>
              <a:rPr lang="zh-CN" sz="3200" dirty="0">
                <a:solidFill>
                  <a:schemeClr val="tx1">
                    <a:lumMod val="75000"/>
                    <a:lumOff val="25000"/>
                  </a:schemeClr>
                </a:solidFill>
                <a:cs typeface="+mn-ea"/>
                <a:sym typeface="+mn-lt"/>
              </a:rPr>
              <a:t>用例</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10819765" y="23876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12">
                  <p:embed/>
                </p:oleObj>
              </mc:Choice>
              <mc:Fallback>
                <p:oleObj name="" showAsIcon="1" r:id="rId1" imgW="971550" imgH="800100" progId="Word.Document.12">
                  <p:embed/>
                  <p:pic>
                    <p:nvPicPr>
                      <p:cNvPr id="0" name="图片 3072"/>
                      <p:cNvPicPr/>
                      <p:nvPr/>
                    </p:nvPicPr>
                    <p:blipFill>
                      <a:blip r:embed="rId2"/>
                      <a:stretch>
                        <a:fillRect/>
                      </a:stretch>
                    </p:blipFill>
                    <p:spPr>
                      <a:xfrm>
                        <a:off x="10819765" y="238760"/>
                        <a:ext cx="971550" cy="800100"/>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352107" y="1968500"/>
          <a:ext cx="3927475" cy="4394200"/>
        </p:xfrm>
        <a:graphic>
          <a:graphicData uri="http://schemas.openxmlformats.org/drawingml/2006/table">
            <a:tbl>
              <a:tblPr firstRow="1" bandRow="1">
                <a:tableStyleId>{5940675A-B579-460E-94D1-54222C63F5DA}</a:tableStyleId>
              </a:tblPr>
              <a:tblGrid>
                <a:gridCol w="1309370"/>
                <a:gridCol w="1306830"/>
                <a:gridCol w="1311275"/>
              </a:tblGrid>
              <a:tr h="399415">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登录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Login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8780">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：用户登录模块的后端与数据库操作过程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941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8780">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976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：admin用户密码 password：admin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函数返回用户类的用户名为admin函数返回类的密码为admin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1.函数返回用户类的用户名为admin2</a:t>
                      </a:r>
                      <a:r>
                        <a:rPr lang="en-US" sz="1000" b="0">
                          <a:latin typeface="Calibri" panose="020F0502020204030204" charset="0"/>
                          <a:cs typeface="Calibri" panose="020F0502020204030204" charset="0"/>
                        </a:rPr>
                        <a:t>.</a:t>
                      </a:r>
                      <a:r>
                        <a:rPr lang="en-US" sz="1000" b="0">
                          <a:latin typeface="宋体" panose="02010600030101010101" pitchFamily="2" charset="-122"/>
                          <a:ea typeface="宋体" panose="02010600030101010101" pitchFamily="2" charset="-122"/>
                          <a:cs typeface="宋体" panose="02010600030101010101" pitchFamily="2" charset="-122"/>
                        </a:rPr>
                        <a:t>函数返回类的密码为admin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custDataLst>
              <p:tags r:id="rId4"/>
            </p:custDataLst>
          </p:nvPr>
        </p:nvGraphicFramePr>
        <p:xfrm>
          <a:off x="4666932" y="1949450"/>
          <a:ext cx="3753485" cy="4422140"/>
        </p:xfrm>
        <a:graphic>
          <a:graphicData uri="http://schemas.openxmlformats.org/drawingml/2006/table">
            <a:tbl>
              <a:tblPr firstRow="1" bandRow="1">
                <a:tableStyleId>{5940675A-B579-460E-94D1-54222C63F5DA}</a:tableStyleId>
              </a:tblPr>
              <a:tblGrid>
                <a:gridCol w="1250950"/>
                <a:gridCol w="1250315"/>
                <a:gridCol w="1252220"/>
              </a:tblGrid>
              <a:tr h="431800">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登录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Login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：用户登录模块的后端与数据库操作过程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2435">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0530">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80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020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：admin用户密码 password：123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1.函数返回用户类为Null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 函数返回用户类为Null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custDataLst>
              <p:tags r:id="rId5"/>
            </p:custDataLst>
          </p:nvPr>
        </p:nvGraphicFramePr>
        <p:xfrm>
          <a:off x="8663622" y="1957705"/>
          <a:ext cx="3371850" cy="4422775"/>
        </p:xfrm>
        <a:graphic>
          <a:graphicData uri="http://schemas.openxmlformats.org/drawingml/2006/table">
            <a:tbl>
              <a:tblPr firstRow="1" bandRow="1">
                <a:tableStyleId>{5940675A-B579-460E-94D1-54222C63F5DA}</a:tableStyleId>
              </a:tblPr>
              <a:tblGrid>
                <a:gridCol w="1123950"/>
                <a:gridCol w="1123950"/>
                <a:gridCol w="1123950"/>
              </a:tblGrid>
              <a:tr h="368935">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注册</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Register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7665">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：用户注册模块的后端与数据库操作过程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427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：user002用户密码 password：123456</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1.返回插入成功行数1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1.返回值为1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73355"/>
            <a:ext cx="694055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集成测试用例</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10819765" y="23876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12">
                  <p:embed/>
                </p:oleObj>
              </mc:Choice>
              <mc:Fallback>
                <p:oleObj name="" showAsIcon="1" r:id="rId1" imgW="971550" imgH="800100" progId="Word.Document.12">
                  <p:embed/>
                  <p:pic>
                    <p:nvPicPr>
                      <p:cNvPr id="0" name="图片 3072"/>
                      <p:cNvPicPr/>
                      <p:nvPr/>
                    </p:nvPicPr>
                    <p:blipFill>
                      <a:blip r:embed="rId2"/>
                      <a:stretch>
                        <a:fillRect/>
                      </a:stretch>
                    </p:blipFill>
                    <p:spPr>
                      <a:xfrm>
                        <a:off x="10819765" y="238760"/>
                        <a:ext cx="971550" cy="800100"/>
                      </a:xfrm>
                      <a:prstGeom prst="rect">
                        <a:avLst/>
                      </a:prstGeom>
                    </p:spPr>
                  </p:pic>
                </p:oleObj>
              </mc:Fallback>
            </mc:AlternateContent>
          </a:graphicData>
        </a:graphic>
      </p:graphicFrame>
      <p:graphicFrame>
        <p:nvGraphicFramePr>
          <p:cNvPr id="3" name="表格 2"/>
          <p:cNvGraphicFramePr/>
          <p:nvPr>
            <p:custDataLst>
              <p:tags r:id="rId3"/>
            </p:custDataLst>
          </p:nvPr>
        </p:nvGraphicFramePr>
        <p:xfrm>
          <a:off x="1452245" y="1369695"/>
          <a:ext cx="4803775" cy="5338445"/>
        </p:xfrm>
        <a:graphic>
          <a:graphicData uri="http://schemas.openxmlformats.org/drawingml/2006/table">
            <a:tbl>
              <a:tblPr firstRow="1" bandRow="1">
                <a:tableStyleId>{5940675A-B579-460E-94D1-54222C63F5DA}</a:tableStyleId>
              </a:tblPr>
              <a:tblGrid>
                <a:gridCol w="779780"/>
                <a:gridCol w="1278255"/>
                <a:gridCol w="1040130"/>
                <a:gridCol w="1705610"/>
              </a:tblGrid>
              <a:tr h="237490">
                <a:tc>
                  <a:txBody>
                    <a:bodyPr/>
                    <a:p>
                      <a:pPr indent="0">
                        <a:buNone/>
                      </a:pPr>
                      <a:r>
                        <a:rPr lang="en-US" sz="1000" b="0">
                          <a:latin typeface="Calibri" panose="020F0502020204030204" charset="0"/>
                          <a:cs typeface="Calibri" panose="020F0502020204030204" charset="0"/>
                        </a:rPr>
                        <a:t>测试模块</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搜索功能模块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Calibri" panose="020F0502020204030204" charset="0"/>
                          <a:cs typeface="Calibri" panose="020F0502020204030204" charset="0"/>
                        </a:rPr>
                        <a:t>标识符</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Calibri" panose="020F0502020204030204" charset="0"/>
                          <a:cs typeface="Calibri" panose="020F0502020204030204" charset="0"/>
                        </a:rPr>
                        <a:t>5</a:t>
                      </a: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Calibri" panose="020F0502020204030204" charset="0"/>
                          <a:cs typeface="Calibri" panose="020F0502020204030204" charset="0"/>
                        </a:rPr>
                        <a:t>测试项</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搜索历史记录+搜索热词+搜索“林俊杰”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Calibri" panose="020F0502020204030204" charset="0"/>
                          <a:cs typeface="Calibri" panose="020F0502020204030204" charset="0"/>
                        </a:rPr>
                        <a:t>测试环境</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手机实际运行以及电脑Android/</a:t>
                      </a:r>
                      <a:r>
                        <a:rPr lang="en-US" sz="1000" b="0">
                          <a:latin typeface="Calibri" panose="020F0502020204030204" charset="0"/>
                          <a:cs typeface="Calibri" panose="020F0502020204030204" charset="0"/>
                        </a:rPr>
                        <a:t>IOS</a:t>
                      </a:r>
                      <a:r>
                        <a:rPr lang="en-US" sz="1000" b="0">
                          <a:latin typeface="宋体" panose="02010600030101010101" pitchFamily="2" charset="-122"/>
                          <a:ea typeface="宋体" panose="02010600030101010101" pitchFamily="2" charset="-122"/>
                          <a:cs typeface="宋体" panose="02010600030101010101" pitchFamily="2" charset="-122"/>
                        </a:rPr>
                        <a:t>模拟器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能够正常使用的手机/电脑</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10895">
                <a:tc>
                  <a:txBody>
                    <a:bodyPr/>
                    <a:p>
                      <a:pPr indent="0">
                        <a:buNone/>
                      </a:pPr>
                      <a:r>
                        <a:rPr lang="en-US" sz="1000" b="0">
                          <a:latin typeface="Calibri" panose="020F0502020204030204" charset="0"/>
                          <a:cs typeface="Calibri" panose="020F0502020204030204" charset="0"/>
                        </a:rPr>
                        <a:t>操作步骤</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进入搜索界面随机搜索进入搜索结果页返回查看搜索历史记录进行热词搜索进入搜索结果页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08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搜索信息手势点击热词数据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15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搜索综合排序搜索歌曲排序搜索歌手排序搜索视频排序搜索历史记录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08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实际输出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如预期输出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65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问题描述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黄德煜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章拾瑜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020.12.22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4"/>
            </p:custDataLst>
          </p:nvPr>
        </p:nvGraphicFramePr>
        <p:xfrm>
          <a:off x="6484620" y="1348740"/>
          <a:ext cx="4879340" cy="5366385"/>
        </p:xfrm>
        <a:graphic>
          <a:graphicData uri="http://schemas.openxmlformats.org/drawingml/2006/table">
            <a:tbl>
              <a:tblPr firstRow="1" bandRow="1">
                <a:tableStyleId>{5940675A-B579-460E-94D1-54222C63F5DA}</a:tableStyleId>
              </a:tblPr>
              <a:tblGrid>
                <a:gridCol w="791845"/>
                <a:gridCol w="1298575"/>
                <a:gridCol w="1056640"/>
                <a:gridCol w="1732280"/>
              </a:tblGrid>
              <a:tr h="220345">
                <a:tc>
                  <a:txBody>
                    <a:bodyPr/>
                    <a:p>
                      <a:pPr indent="0">
                        <a:buNone/>
                      </a:pPr>
                      <a:r>
                        <a:rPr lang="en-US" sz="1000" b="0">
                          <a:latin typeface="Calibri" panose="020F0502020204030204" charset="0"/>
                          <a:cs typeface="Calibri" panose="020F0502020204030204" charset="0"/>
                        </a:rPr>
                        <a:t>测试模块</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搜索功能模块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p>
                      <a:pPr indent="0">
                        <a:buNone/>
                      </a:pPr>
                      <a:r>
                        <a:rPr lang="en-US" sz="1000" b="0">
                          <a:latin typeface="Calibri" panose="020F0502020204030204" charset="0"/>
                          <a:cs typeface="Calibri" panose="020F0502020204030204" charset="0"/>
                        </a:rPr>
                        <a:t>标识符</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Calibri" panose="020F0502020204030204" charset="0"/>
                          <a:cs typeface="Calibri" panose="020F0502020204030204" charset="0"/>
                        </a:rPr>
                        <a:t>5</a:t>
                      </a: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345">
                <a:tc>
                  <a:txBody>
                    <a:bodyPr/>
                    <a:p>
                      <a:pPr indent="0">
                        <a:buNone/>
                      </a:pPr>
                      <a:r>
                        <a:rPr lang="en-US" sz="1000" b="0">
                          <a:latin typeface="Calibri" panose="020F0502020204030204" charset="0"/>
                          <a:cs typeface="Calibri" panose="020F0502020204030204" charset="0"/>
                        </a:rPr>
                        <a:t>测试项</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搜索历史记录+搜索热词+搜索“周杰伦”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345">
                <a:tc>
                  <a:txBody>
                    <a:bodyPr/>
                    <a:p>
                      <a:pPr indent="0">
                        <a:buNone/>
                      </a:pPr>
                      <a:r>
                        <a:rPr lang="en-US" sz="1000" b="0">
                          <a:latin typeface="Calibri" panose="020F0502020204030204" charset="0"/>
                          <a:cs typeface="Calibri" panose="020F0502020204030204" charset="0"/>
                        </a:rPr>
                        <a:t>测试环境</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手机实际运行以及电脑Android/</a:t>
                      </a:r>
                      <a:r>
                        <a:rPr lang="en-US" sz="1000" b="0">
                          <a:latin typeface="Calibri" panose="020F0502020204030204" charset="0"/>
                          <a:cs typeface="Calibri" panose="020F0502020204030204" charset="0"/>
                        </a:rPr>
                        <a:t>IOS</a:t>
                      </a:r>
                      <a:r>
                        <a:rPr lang="en-US" sz="1000" b="0">
                          <a:latin typeface="宋体" panose="02010600030101010101" pitchFamily="2" charset="-122"/>
                          <a:ea typeface="宋体" panose="02010600030101010101" pitchFamily="2" charset="-122"/>
                          <a:cs typeface="宋体" panose="02010600030101010101" pitchFamily="2" charset="-122"/>
                        </a:rPr>
                        <a:t>模拟器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能够正常使用的手机/电脑</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49935">
                <a:tc>
                  <a:txBody>
                    <a:bodyPr/>
                    <a:p>
                      <a:pPr indent="0">
                        <a:buNone/>
                      </a:pPr>
                      <a:r>
                        <a:rPr lang="en-US" sz="1000" b="0">
                          <a:latin typeface="Calibri" panose="020F0502020204030204" charset="0"/>
                          <a:cs typeface="Calibri" panose="020F0502020204030204" charset="0"/>
                        </a:rPr>
                        <a:t>操作步骤</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进入搜索界面随机搜索进入搜索结果页返回查看搜索历史记录进行热词搜索进入搜索结果页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搜索信息手势点击热词数据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搜索综合排序搜索歌曲排序搜索歌手排序搜索视频排序搜索历史记录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实际输出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无法正常得到“周杰伦”综合、单曲、专辑、歌手、歌单、用户、视频搜索的结果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未通过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616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问题描述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报错：The method 'map' was called on null.Receiver: nullTried calling: map&lt;SearchVideoWidget&gt;(Closure: (Videos) =&gt; SearchVideoWidget)</a:t>
                      </a:r>
                      <a:r>
                        <a:rPr lang="en-US" sz="1000" b="0">
                          <a:latin typeface="Times New Roman" panose="02020603050405020304" charset="0"/>
                          <a:cs typeface="Times New Roman" panose="02020603050405020304" charset="0"/>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黄德煜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1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章拾瑜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020.12.22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1452245" y="86487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94055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集成测试用例</a:t>
            </a:r>
            <a:r>
              <a:rPr lang="zh-CN" altLang="en-US" sz="3200" dirty="0">
                <a:solidFill>
                  <a:schemeClr val="tx1">
                    <a:lumMod val="75000"/>
                    <a:lumOff val="25000"/>
                  </a:schemeClr>
                </a:solidFill>
                <a:cs typeface="+mn-ea"/>
                <a:sym typeface="+mn-lt"/>
              </a:rPr>
              <a:t>问题修正记录</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10819765" y="23876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12">
                  <p:embed/>
                </p:oleObj>
              </mc:Choice>
              <mc:Fallback>
                <p:oleObj name="" showAsIcon="1" r:id="rId1" imgW="971550" imgH="800100" progId="Word.Document.12">
                  <p:embed/>
                  <p:pic>
                    <p:nvPicPr>
                      <p:cNvPr id="0" name="图片 3072"/>
                      <p:cNvPicPr/>
                      <p:nvPr/>
                    </p:nvPicPr>
                    <p:blipFill>
                      <a:blip r:embed="rId2"/>
                      <a:stretch>
                        <a:fillRect/>
                      </a:stretch>
                    </p:blipFill>
                    <p:spPr>
                      <a:xfrm>
                        <a:off x="10819765" y="238760"/>
                        <a:ext cx="971550" cy="800100"/>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1431608" y="1320800"/>
          <a:ext cx="9971405" cy="5419725"/>
        </p:xfrm>
        <a:graphic>
          <a:graphicData uri="http://schemas.openxmlformats.org/drawingml/2006/table">
            <a:tbl>
              <a:tblPr firstRow="1" bandRow="1">
                <a:tableStyleId>{5940675A-B579-460E-94D1-54222C63F5DA}</a:tableStyleId>
              </a:tblPr>
              <a:tblGrid>
                <a:gridCol w="1226185"/>
                <a:gridCol w="2195830"/>
                <a:gridCol w="2774950"/>
                <a:gridCol w="2369185"/>
                <a:gridCol w="1405255"/>
              </a:tblGrid>
              <a:tr h="586105">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测试用例标识符</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错误或问题描述</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问题原因</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解决方案</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测试人员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93281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未绑定网易云账户时，点击每日推荐页面TestFailed，无法加载出歌曲列表并报错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访问推荐页面出错，DioError。每日推荐基于网易云平台用户大数据搭建，需要提供用户登录后的cookie</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提供点击重试的按钮，并告知用户需要绑定网易云账户</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43192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推荐模块的功能中的每日推荐只能显示前20个</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推荐歌单接口返回值提供两种歌曲数组[trackIds]、[track]，其中trackIds只提供前20首歌曲的相关数据trackIds，Flutter列表构造器基于trackIds数据构造，在构造超过20首歌曲时无法正常获取数据导致报错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将Flutter列表构造器改为基于track数据构造，获取接口中的所有歌曲ID数据track，通过track数据中的ID遍历歌曲接口/song/detail?id=，获取所有歌曲数据后重新传值</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32334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5.2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无法正常得到“周杰伦”综合、单曲、专辑、歌手、歌单、用户、视频搜索的结果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在搜索部分内容时，搜索结果SearchVideoWidget单元返回空值，排查问题发现搜索接口中有部分搜索内容无法正常得到“视频”的搜索结果（可能是版权问题）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暂时取消视频搜索的结果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14554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6.1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播放没有版权的歌曲时，歌曲无法播放，歌曲播放源url访问显示null</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没有版权的音乐播放源为null</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播放前检测是否音乐播放源是否返回null，若返回null，则提示无法播放，并自动跳到下一首/上一首可以播放的音乐</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邢海粟</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bl>
          </a:graphicData>
        </a:graphic>
      </p:graphicFrame>
      <p:sp>
        <p:nvSpPr>
          <p:cNvPr id="100" name="文本框 99"/>
          <p:cNvSpPr txBox="1"/>
          <p:nvPr/>
        </p:nvSpPr>
        <p:spPr>
          <a:xfrm>
            <a:off x="1431925" y="95250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FireBase</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235835" y="1053465"/>
            <a:ext cx="3956050" cy="368300"/>
          </a:xfrm>
          <a:prstGeom prst="rect">
            <a:avLst/>
          </a:prstGeom>
          <a:noFill/>
        </p:spPr>
        <p:txBody>
          <a:bodyPr wrap="square" rtlCol="0" anchor="t">
            <a:spAutoFit/>
          </a:bodyPr>
          <a:p>
            <a:r>
              <a:rPr lang="en-US" altLang="zh-CN"/>
              <a:t>3.</a:t>
            </a:r>
            <a:r>
              <a:rPr lang="zh-CN" altLang="en-US"/>
              <a:t>系统测试工具Firebase </a:t>
            </a:r>
            <a:r>
              <a:rPr lang="en-US" altLang="zh-CN"/>
              <a:t>TestLab</a:t>
            </a:r>
            <a:endParaRPr lang="en-US" altLang="zh-CN"/>
          </a:p>
        </p:txBody>
      </p:sp>
      <p:sp>
        <p:nvSpPr>
          <p:cNvPr id="6" name="文本框 5"/>
          <p:cNvSpPr txBox="1"/>
          <p:nvPr/>
        </p:nvSpPr>
        <p:spPr>
          <a:xfrm>
            <a:off x="1971040" y="5697855"/>
            <a:ext cx="8249285" cy="645160"/>
          </a:xfrm>
          <a:prstGeom prst="rect">
            <a:avLst/>
          </a:prstGeom>
          <a:noFill/>
        </p:spPr>
        <p:txBody>
          <a:bodyPr wrap="square" rtlCol="0" anchor="t">
            <a:spAutoFit/>
          </a:bodyPr>
          <a:p>
            <a:pPr algn="l">
              <a:buClrTx/>
              <a:buSzTx/>
              <a:buFontTx/>
            </a:pPr>
            <a:r>
              <a:rPr lang="zh-CN" altLang="en-US"/>
              <a:t>为确保应用质量，Firebase 测试实验室可提供真机设备和虚拟设备，能够运行模拟实际使用环境的测试。</a:t>
            </a:r>
            <a:endParaRPr lang="zh-CN" altLang="en-US"/>
          </a:p>
        </p:txBody>
      </p:sp>
      <p:pic>
        <p:nvPicPr>
          <p:cNvPr id="7" name="图片 6"/>
          <p:cNvPicPr>
            <a:picLocks noChangeAspect="1"/>
          </p:cNvPicPr>
          <p:nvPr/>
        </p:nvPicPr>
        <p:blipFill>
          <a:blip r:embed="rId1"/>
          <a:stretch>
            <a:fillRect/>
          </a:stretch>
        </p:blipFill>
        <p:spPr>
          <a:xfrm>
            <a:off x="1224915" y="1687195"/>
            <a:ext cx="10467975" cy="3483610"/>
          </a:xfrm>
          <a:prstGeom prst="rect">
            <a:avLst/>
          </a:prstGeom>
        </p:spPr>
      </p:pic>
      <p:graphicFrame>
        <p:nvGraphicFramePr>
          <p:cNvPr id="8" name="对象 7">
            <a:hlinkClick r:id="" action="ppaction://ole?verb="/>
          </p:cNvPr>
          <p:cNvGraphicFramePr>
            <a:graphicFrameLocks noChangeAspect="1"/>
          </p:cNvGraphicFramePr>
          <p:nvPr/>
        </p:nvGraphicFramePr>
        <p:xfrm>
          <a:off x="8909050" y="18288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2" imgW="971550" imgH="800100" progId="Word.Document.12">
                  <p:embed/>
                </p:oleObj>
              </mc:Choice>
              <mc:Fallback>
                <p:oleObj name="" showAsIcon="1" r:id="rId2" imgW="971550" imgH="800100" progId="Word.Document.12">
                  <p:embed/>
                  <p:pic>
                    <p:nvPicPr>
                      <p:cNvPr id="0" name="图片 3072"/>
                      <p:cNvPicPr/>
                      <p:nvPr/>
                    </p:nvPicPr>
                    <p:blipFill>
                      <a:blip r:embed="rId3"/>
                      <a:stretch>
                        <a:fillRect/>
                      </a:stretch>
                    </p:blipFill>
                    <p:spPr>
                      <a:xfrm>
                        <a:off x="8909050" y="1828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1517015" y="1561465"/>
            <a:ext cx="10591800" cy="1684020"/>
          </a:xfrm>
          <a:prstGeom prst="rect">
            <a:avLst/>
          </a:prstGeom>
        </p:spPr>
      </p:pic>
      <p:sp>
        <p:nvSpPr>
          <p:cNvPr id="8" name="文本框 7"/>
          <p:cNvSpPr txBox="1"/>
          <p:nvPr/>
        </p:nvSpPr>
        <p:spPr>
          <a:xfrm>
            <a:off x="2275840" y="1025525"/>
            <a:ext cx="8910320" cy="368300"/>
          </a:xfrm>
          <a:prstGeom prst="rect">
            <a:avLst/>
          </a:prstGeom>
          <a:noFill/>
        </p:spPr>
        <p:txBody>
          <a:bodyPr wrap="square" rtlCol="0" anchor="t">
            <a:spAutoFit/>
          </a:bodyPr>
          <a:p>
            <a:pPr algn="l">
              <a:buClrTx/>
              <a:buSzTx/>
              <a:buFontTx/>
            </a:pPr>
            <a:r>
              <a:t>CPU占用率</a:t>
            </a:r>
            <a:r>
              <a:rPr lang="zh-CN"/>
              <a:t>：</a:t>
            </a:r>
            <a:endParaRPr lang="zh-CN"/>
          </a:p>
        </p:txBody>
      </p:sp>
      <p:pic>
        <p:nvPicPr>
          <p:cNvPr id="9" name="图片 8"/>
          <p:cNvPicPr>
            <a:picLocks noChangeAspect="1"/>
          </p:cNvPicPr>
          <p:nvPr/>
        </p:nvPicPr>
        <p:blipFill>
          <a:blip r:embed="rId2"/>
          <a:stretch>
            <a:fillRect/>
          </a:stretch>
        </p:blipFill>
        <p:spPr>
          <a:xfrm>
            <a:off x="1517015" y="3986530"/>
            <a:ext cx="10556240" cy="1455420"/>
          </a:xfrm>
          <a:prstGeom prst="rect">
            <a:avLst/>
          </a:prstGeom>
        </p:spPr>
      </p:pic>
      <p:sp>
        <p:nvSpPr>
          <p:cNvPr id="10" name="文本框 9"/>
          <p:cNvSpPr txBox="1"/>
          <p:nvPr/>
        </p:nvSpPr>
        <p:spPr>
          <a:xfrm>
            <a:off x="2275840" y="3509645"/>
            <a:ext cx="8910320" cy="368300"/>
          </a:xfrm>
          <a:prstGeom prst="rect">
            <a:avLst/>
          </a:prstGeom>
          <a:noFill/>
        </p:spPr>
        <p:txBody>
          <a:bodyPr wrap="square" rtlCol="0" anchor="t">
            <a:spAutoFit/>
          </a:bodyPr>
          <a:p>
            <a:pPr algn="l">
              <a:buClrTx/>
              <a:buSzTx/>
              <a:buFontTx/>
            </a:pPr>
            <a:r>
              <a:rPr lang="en-US"/>
              <a:t>Graphics</a:t>
            </a:r>
            <a:r>
              <a:t>画面每秒传输帧数</a:t>
            </a:r>
            <a:r>
              <a:rPr lang="zh-CN"/>
              <a:t>（</a:t>
            </a:r>
            <a:r>
              <a:rPr lang="en-US" altLang="zh-CN"/>
              <a:t>FPS</a:t>
            </a:r>
            <a:r>
              <a:rPr lang="zh-CN" altLang="en-US"/>
              <a:t>）</a:t>
            </a:r>
            <a:r>
              <a:rPr lang="zh-CN"/>
              <a:t>：</a:t>
            </a:r>
            <a:endParaRPr lang="zh-CN"/>
          </a:p>
        </p:txBody>
      </p:sp>
      <p:graphicFrame>
        <p:nvGraphicFramePr>
          <p:cNvPr id="11" name="对象 10">
            <a:hlinkClick r:id="" action="ppaction://ole?verb="/>
          </p:cNvPr>
          <p:cNvGraphicFramePr>
            <a:graphicFrameLocks noChangeAspect="1"/>
          </p:cNvGraphicFramePr>
          <p:nvPr/>
        </p:nvGraphicFramePr>
        <p:xfrm>
          <a:off x="8909050" y="18288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3" imgW="971550" imgH="800100" progId="Word.Document.12">
                  <p:embed/>
                </p:oleObj>
              </mc:Choice>
              <mc:Fallback>
                <p:oleObj name="" showAsIcon="1" r:id="rId3" imgW="971550" imgH="800100" progId="Word.Document.12">
                  <p:embed/>
                  <p:pic>
                    <p:nvPicPr>
                      <p:cNvPr id="0" name="图片 3072"/>
                      <p:cNvPicPr/>
                      <p:nvPr/>
                    </p:nvPicPr>
                    <p:blipFill>
                      <a:blip r:embed="rId4"/>
                      <a:stretch>
                        <a:fillRect/>
                      </a:stretch>
                    </p:blipFill>
                    <p:spPr>
                      <a:xfrm>
                        <a:off x="8909050" y="1828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75840" y="1025525"/>
            <a:ext cx="8910320" cy="368300"/>
          </a:xfrm>
          <a:prstGeom prst="rect">
            <a:avLst/>
          </a:prstGeom>
          <a:noFill/>
        </p:spPr>
        <p:txBody>
          <a:bodyPr wrap="square" rtlCol="0" anchor="t">
            <a:spAutoFit/>
          </a:bodyPr>
          <a:p>
            <a:pPr algn="l">
              <a:buClrTx/>
              <a:buSzTx/>
              <a:buFontTx/>
            </a:pPr>
            <a:r>
              <a:rPr lang="en-US"/>
              <a:t>Merrory</a:t>
            </a:r>
            <a:r>
              <a:t>内存占用</a:t>
            </a:r>
            <a:r>
              <a:rPr lang="zh-CN"/>
              <a:t>（</a:t>
            </a:r>
            <a:r>
              <a:t>单位</a:t>
            </a:r>
            <a:r>
              <a:rPr lang="en-US"/>
              <a:t>K</a:t>
            </a:r>
            <a:r>
              <a:t>i</a:t>
            </a:r>
            <a:r>
              <a:rPr lang="en-US"/>
              <a:t>B</a:t>
            </a:r>
            <a:r>
              <a:rPr lang="zh-CN"/>
              <a:t>）</a:t>
            </a:r>
            <a:r>
              <a:rPr lang="zh-CN"/>
              <a:t>：</a:t>
            </a:r>
            <a:endParaRPr lang="zh-CN"/>
          </a:p>
        </p:txBody>
      </p:sp>
      <p:sp>
        <p:nvSpPr>
          <p:cNvPr id="10" name="文本框 9"/>
          <p:cNvSpPr txBox="1"/>
          <p:nvPr/>
        </p:nvSpPr>
        <p:spPr>
          <a:xfrm>
            <a:off x="2275840" y="3509645"/>
            <a:ext cx="8910320" cy="368300"/>
          </a:xfrm>
          <a:prstGeom prst="rect">
            <a:avLst/>
          </a:prstGeom>
          <a:noFill/>
        </p:spPr>
        <p:txBody>
          <a:bodyPr wrap="square" rtlCol="0" anchor="t">
            <a:spAutoFit/>
          </a:bodyPr>
          <a:p>
            <a:pPr algn="l">
              <a:buClrTx/>
              <a:buSzTx/>
              <a:buFontTx/>
            </a:pPr>
            <a:r>
              <a:rPr lang="en-US"/>
              <a:t>NetWork</a:t>
            </a:r>
            <a:r>
              <a:t>网络请求</a:t>
            </a:r>
            <a:r>
              <a:rPr lang="zh-CN"/>
              <a:t>（</a:t>
            </a:r>
            <a:r>
              <a:rPr lang="en-US" altLang="zh-CN"/>
              <a:t>单位byte</a:t>
            </a:r>
            <a:r>
              <a:rPr lang="zh-CN" altLang="en-US"/>
              <a:t>）</a:t>
            </a:r>
            <a:r>
              <a:rPr lang="zh-CN"/>
              <a:t>：</a:t>
            </a:r>
            <a:endParaRPr lang="zh-CN"/>
          </a:p>
        </p:txBody>
      </p:sp>
      <p:pic>
        <p:nvPicPr>
          <p:cNvPr id="2" name="图片 1"/>
          <p:cNvPicPr>
            <a:picLocks noChangeAspect="1"/>
          </p:cNvPicPr>
          <p:nvPr/>
        </p:nvPicPr>
        <p:blipFill>
          <a:blip r:embed="rId1"/>
          <a:stretch>
            <a:fillRect/>
          </a:stretch>
        </p:blipFill>
        <p:spPr>
          <a:xfrm>
            <a:off x="1644015" y="1659890"/>
            <a:ext cx="10302240" cy="1432560"/>
          </a:xfrm>
          <a:prstGeom prst="rect">
            <a:avLst/>
          </a:prstGeom>
        </p:spPr>
      </p:pic>
      <p:pic>
        <p:nvPicPr>
          <p:cNvPr id="3" name="图片 2"/>
          <p:cNvPicPr>
            <a:picLocks noChangeAspect="1"/>
          </p:cNvPicPr>
          <p:nvPr/>
        </p:nvPicPr>
        <p:blipFill>
          <a:blip r:embed="rId2"/>
          <a:stretch>
            <a:fillRect/>
          </a:stretch>
        </p:blipFill>
        <p:spPr>
          <a:xfrm>
            <a:off x="640715" y="4266565"/>
            <a:ext cx="11041380" cy="1455420"/>
          </a:xfrm>
          <a:prstGeom prst="rect">
            <a:avLst/>
          </a:prstGeom>
        </p:spPr>
      </p:pic>
      <p:graphicFrame>
        <p:nvGraphicFramePr>
          <p:cNvPr id="4" name="对象 3">
            <a:hlinkClick r:id="" action="ppaction://ole?verb="/>
          </p:cNvPr>
          <p:cNvGraphicFramePr>
            <a:graphicFrameLocks noChangeAspect="1"/>
          </p:cNvGraphicFramePr>
          <p:nvPr/>
        </p:nvGraphicFramePr>
        <p:xfrm>
          <a:off x="8909050" y="18288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3" imgW="971550" imgH="800100" progId="Word.Document.12">
                  <p:embed/>
                </p:oleObj>
              </mc:Choice>
              <mc:Fallback>
                <p:oleObj name="" showAsIcon="1" r:id="rId3" imgW="971550" imgH="800100" progId="Word.Document.12">
                  <p:embed/>
                  <p:pic>
                    <p:nvPicPr>
                      <p:cNvPr id="0" name="图片 3072"/>
                      <p:cNvPicPr/>
                      <p:nvPr/>
                    </p:nvPicPr>
                    <p:blipFill>
                      <a:blip r:embed="rId4"/>
                      <a:stretch>
                        <a:fillRect/>
                      </a:stretch>
                    </p:blipFill>
                    <p:spPr>
                      <a:xfrm>
                        <a:off x="8909050" y="1828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项目部署与运行</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247900" y="1104265"/>
            <a:ext cx="8910320" cy="368300"/>
          </a:xfrm>
          <a:prstGeom prst="rect">
            <a:avLst/>
          </a:prstGeom>
          <a:noFill/>
        </p:spPr>
        <p:txBody>
          <a:bodyPr wrap="square" rtlCol="0" anchor="t">
            <a:spAutoFit/>
          </a:bodyPr>
          <a:p>
            <a:pPr algn="l">
              <a:buClrTx/>
              <a:buSzTx/>
              <a:buFontTx/>
            </a:pPr>
            <a:r>
              <a:rPr lang="zh-CN" altLang="en-US"/>
              <a:t>网易云音乐接口</a:t>
            </a:r>
            <a:r>
              <a:rPr lang="en-US" altLang="zh-CN"/>
              <a:t>API</a:t>
            </a:r>
            <a:r>
              <a:rPr lang="zh-CN" altLang="en-US"/>
              <a:t>、</a:t>
            </a:r>
            <a:r>
              <a:rPr lang="en-US" altLang="zh-CN"/>
              <a:t>QQ</a:t>
            </a:r>
            <a:r>
              <a:rPr lang="zh-CN" altLang="en-US"/>
              <a:t>音乐接口</a:t>
            </a:r>
            <a:r>
              <a:rPr lang="en-US" altLang="zh-CN"/>
              <a:t>API</a:t>
            </a:r>
            <a:r>
              <a:rPr lang="zh-CN" altLang="en-US"/>
              <a:t>、</a:t>
            </a:r>
            <a:r>
              <a:rPr lang="en-US" altLang="zh-CN"/>
              <a:t>M</a:t>
            </a:r>
            <a:r>
              <a:rPr lang="en-US" altLang="zh-CN"/>
              <a:t>ySql</a:t>
            </a:r>
            <a:r>
              <a:rPr lang="zh-CN" altLang="en-US"/>
              <a:t>数据库均已部署至阿里云轻量级服务器</a:t>
            </a:r>
            <a:endParaRPr lang="zh-CN" altLang="en-US"/>
          </a:p>
        </p:txBody>
      </p:sp>
      <p:pic>
        <p:nvPicPr>
          <p:cNvPr id="2" name="图片 1"/>
          <p:cNvPicPr>
            <a:picLocks noChangeAspect="1"/>
          </p:cNvPicPr>
          <p:nvPr/>
        </p:nvPicPr>
        <p:blipFill>
          <a:blip r:embed="rId1"/>
          <a:stretch>
            <a:fillRect/>
          </a:stretch>
        </p:blipFill>
        <p:spPr>
          <a:xfrm>
            <a:off x="2583180" y="4894580"/>
            <a:ext cx="7025640" cy="1402080"/>
          </a:xfrm>
          <a:prstGeom prst="rect">
            <a:avLst/>
          </a:prstGeom>
        </p:spPr>
      </p:pic>
      <p:pic>
        <p:nvPicPr>
          <p:cNvPr id="4" name="图片 3"/>
          <p:cNvPicPr>
            <a:picLocks noChangeAspect="1"/>
          </p:cNvPicPr>
          <p:nvPr/>
        </p:nvPicPr>
        <p:blipFill>
          <a:blip r:embed="rId2"/>
          <a:stretch>
            <a:fillRect/>
          </a:stretch>
        </p:blipFill>
        <p:spPr>
          <a:xfrm>
            <a:off x="688340" y="1638300"/>
            <a:ext cx="11372215" cy="3042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4</a:t>
            </a:r>
            <a:endParaRPr lang="en-US" altLang="zh-CN"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会议记录及配置管理</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在软件管理的领域里存在着被称作“依赖地狱”的死亡之谷，系统规模越大，加入的包越多，你就越有可能在未来的某一天发现自己已深陷绝望之中。</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会议记录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377440" y="1816735"/>
            <a:ext cx="9163685" cy="4246245"/>
          </a:xfrm>
          <a:prstGeom prst="rect">
            <a:avLst/>
          </a:prstGeom>
          <a:noFill/>
        </p:spPr>
        <p:txBody>
          <a:bodyPr wrap="square" rtlCol="0" anchor="t">
            <a:spAutoFit/>
          </a:bodyPr>
          <a:p>
            <a:r>
              <a:rPr lang="zh-CN" altLang="en-US"/>
              <a:t>会议记录格式：</a:t>
            </a:r>
            <a:r>
              <a:rPr lang="en-US" altLang="zh-CN"/>
              <a:t>SE2020-G06-</a:t>
            </a:r>
            <a:r>
              <a:rPr lang="zh-CN" altLang="en-US"/>
              <a:t>会议纪要</a:t>
            </a:r>
            <a:r>
              <a:rPr lang="en-US" altLang="zh-CN"/>
              <a:t>_xxxx(</a:t>
            </a:r>
            <a:r>
              <a:rPr lang="zh-CN" altLang="en-US"/>
              <a:t>年</a:t>
            </a:r>
            <a:r>
              <a:rPr lang="en-US" altLang="zh-CN"/>
              <a:t>).xx(</a:t>
            </a:r>
            <a:r>
              <a:rPr lang="zh-CN" altLang="en-US"/>
              <a:t>月</a:t>
            </a:r>
            <a:r>
              <a:rPr lang="en-US" altLang="zh-CN"/>
              <a:t>).xx(</a:t>
            </a:r>
            <a:r>
              <a:rPr lang="zh-CN" altLang="en-US"/>
              <a:t>日</a:t>
            </a:r>
            <a:r>
              <a:rPr lang="en-US" altLang="zh-CN"/>
              <a:t>)</a:t>
            </a:r>
            <a:endParaRPr lang="en-US" altLang="zh-CN"/>
          </a:p>
          <a:p>
            <a:endParaRPr lang="en-US" altLang="zh-CN"/>
          </a:p>
          <a:p>
            <a:r>
              <a:rPr lang="zh-CN" altLang="en-US"/>
              <a:t>会议记录内容：</a:t>
            </a:r>
            <a:endParaRPr lang="zh-CN" altLang="en-US"/>
          </a:p>
          <a:p>
            <a:endParaRPr lang="zh-CN" altLang="en-US"/>
          </a:p>
          <a:p>
            <a:r>
              <a:t>I.基础信息</a:t>
            </a:r>
            <a:r>
              <a:rPr lang="zh-CN"/>
              <a:t>：主持人、日期、时间、地点、记录员、会议议题</a:t>
            </a:r>
            <a:endParaRPr lang="zh-CN"/>
          </a:p>
          <a:p/>
          <a:p>
            <a:r>
              <a:t>II.到场人员</a:t>
            </a:r>
          </a:p>
          <a:p/>
          <a:p>
            <a:r>
              <a:rPr lang="en-US" altLang="zh-CN"/>
              <a:t>III.上次会议的实行成果与不足</a:t>
            </a:r>
            <a:endParaRPr lang="en-US" altLang="zh-CN"/>
          </a:p>
          <a:p>
            <a:endParaRPr lang="en-US" altLang="zh-CN"/>
          </a:p>
          <a:p>
            <a:r>
              <a:rPr lang="en-US" altLang="zh-CN"/>
              <a:t>IV.本次会议未决问题</a:t>
            </a:r>
            <a:endParaRPr lang="en-US" altLang="zh-CN"/>
          </a:p>
          <a:p>
            <a:endParaRPr lang="en-US" altLang="zh-CN"/>
          </a:p>
          <a:p>
            <a:r>
              <a:rPr lang="en-US" altLang="zh-CN"/>
              <a:t>V.个体内容纪要</a:t>
            </a:r>
            <a:r>
              <a:rPr lang="zh-CN" altLang="en-US"/>
              <a:t>：</a:t>
            </a:r>
            <a:r>
              <a:rPr lang="zh-CN" altLang="en-US"/>
              <a:t>会议职责、个人任务</a:t>
            </a:r>
            <a:endParaRPr lang="zh-CN" altLang="en-US"/>
          </a:p>
          <a:p>
            <a:endParaRPr lang="zh-CN" altLang="en-US"/>
          </a:p>
          <a:p>
            <a:r>
              <a:rPr lang="zh-CN" altLang="en-US"/>
              <a:t>VI.休会：纪要提交、纪要审批</a:t>
            </a:r>
            <a:endParaRPr lang="zh-CN" altLang="en-US"/>
          </a:p>
        </p:txBody>
      </p:sp>
      <p:graphicFrame>
        <p:nvGraphicFramePr>
          <p:cNvPr id="3" name="对象 2">
            <a:hlinkClick r:id="" action="ppaction://ole?verb="/>
          </p:cNvPr>
          <p:cNvGraphicFramePr>
            <a:graphicFrameLocks noChangeAspect="1"/>
          </p:cNvGraphicFramePr>
          <p:nvPr/>
        </p:nvGraphicFramePr>
        <p:xfrm>
          <a:off x="5730875" y="746125"/>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1" imgW="971550" imgH="800100" progId="Word.Document.12">
                  <p:embed/>
                </p:oleObj>
              </mc:Choice>
              <mc:Fallback>
                <p:oleObj name="" showAsIcon="1" r:id="rId1" imgW="971550" imgH="800100" progId="Word.Document.12">
                  <p:embed/>
                  <p:pic>
                    <p:nvPicPr>
                      <p:cNvPr id="0" name="图片 2048"/>
                      <p:cNvPicPr/>
                      <p:nvPr/>
                    </p:nvPicPr>
                    <p:blipFill>
                      <a:blip r:embed="rId2"/>
                      <a:stretch>
                        <a:fillRect/>
                      </a:stretch>
                    </p:blipFill>
                    <p:spPr>
                      <a:xfrm>
                        <a:off x="5730875" y="746125"/>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7222490" y="745490"/>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3" imgW="971550" imgH="800100" progId="Word.Document.12">
                  <p:embed/>
                </p:oleObj>
              </mc:Choice>
              <mc:Fallback>
                <p:oleObj name="" showAsIcon="1" r:id="rId3" imgW="971550" imgH="800100" progId="Word.Document.12">
                  <p:embed/>
                  <p:pic>
                    <p:nvPicPr>
                      <p:cNvPr id="0" name="图片 2049"/>
                      <p:cNvPicPr/>
                      <p:nvPr/>
                    </p:nvPicPr>
                    <p:blipFill>
                      <a:blip r:embed="rId4"/>
                      <a:stretch>
                        <a:fillRect/>
                      </a:stretch>
                    </p:blipFill>
                    <p:spPr>
                      <a:xfrm>
                        <a:off x="7222490" y="745490"/>
                        <a:ext cx="971550" cy="8001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8731885" y="746125"/>
          <a:ext cx="971550" cy="800100"/>
        </p:xfrm>
        <a:graphic>
          <a:graphicData uri="http://schemas.openxmlformats.org/presentationml/2006/ole">
            <mc:AlternateContent xmlns:mc="http://schemas.openxmlformats.org/markup-compatibility/2006">
              <mc:Choice xmlns:v="urn:schemas-microsoft-com:vml" Requires="v">
                <p:oleObj spid="_x0000_s2051" name="" showAsIcon="1" r:id="rId5" imgW="971550" imgH="800100" progId="Word.Document.12">
                  <p:embed/>
                </p:oleObj>
              </mc:Choice>
              <mc:Fallback>
                <p:oleObj name="" showAsIcon="1" r:id="rId5" imgW="971550" imgH="800100" progId="Word.Document.12">
                  <p:embed/>
                  <p:pic>
                    <p:nvPicPr>
                      <p:cNvPr id="0" name="图片 2050"/>
                      <p:cNvPicPr/>
                      <p:nvPr/>
                    </p:nvPicPr>
                    <p:blipFill>
                      <a:blip r:embed="rId6"/>
                      <a:stretch>
                        <a:fillRect/>
                      </a:stretch>
                    </p:blipFill>
                    <p:spPr>
                      <a:xfrm>
                        <a:off x="8731885" y="746125"/>
                        <a:ext cx="971550" cy="8001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0222865" y="746125"/>
          <a:ext cx="971550" cy="800100"/>
        </p:xfrm>
        <a:graphic>
          <a:graphicData uri="http://schemas.openxmlformats.org/presentationml/2006/ole">
            <mc:AlternateContent xmlns:mc="http://schemas.openxmlformats.org/markup-compatibility/2006">
              <mc:Choice xmlns:v="urn:schemas-microsoft-com:vml" Requires="v">
                <p:oleObj spid="_x0000_s2052" name="" showAsIcon="1" r:id="rId7" imgW="971550" imgH="800100" progId="Word.Document.12">
                  <p:embed/>
                </p:oleObj>
              </mc:Choice>
              <mc:Fallback>
                <p:oleObj name="" showAsIcon="1" r:id="rId7" imgW="971550" imgH="800100" progId="Word.Document.12">
                  <p:embed/>
                  <p:pic>
                    <p:nvPicPr>
                      <p:cNvPr id="0" name="图片 2051"/>
                      <p:cNvPicPr/>
                      <p:nvPr/>
                    </p:nvPicPr>
                    <p:blipFill>
                      <a:blip r:embed="rId8"/>
                      <a:stretch>
                        <a:fillRect/>
                      </a:stretch>
                    </p:blipFill>
                    <p:spPr>
                      <a:xfrm>
                        <a:off x="10222865" y="746125"/>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205" y="341388"/>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r>
              <a:rPr lang="en-US" altLang="zh-CN" sz="1200" dirty="0">
                <a:solidFill>
                  <a:schemeClr val="tx1">
                    <a:lumMod val="75000"/>
                    <a:lumOff val="25000"/>
                  </a:schemeClr>
                </a:solidFill>
                <a:cs typeface="+mn-ea"/>
                <a:sym typeface="+mn-lt"/>
              </a:rPr>
              <a:t>[5]</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3789747" y="1084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51635" y="1294765"/>
            <a:ext cx="9889490" cy="5077460"/>
          </a:xfrm>
          <a:prstGeom prst="rect">
            <a:avLst/>
          </a:prstGeom>
          <a:noFill/>
        </p:spPr>
        <p:txBody>
          <a:bodyPr wrap="square" rtlCol="0" anchor="t">
            <a:spAutoFit/>
          </a:bodyPr>
          <a:p>
            <a:r>
              <a:rPr lang="en-US" altLang="zh-CN"/>
              <a:t>1.</a:t>
            </a:r>
            <a:r>
              <a:rPr lang="zh-CN" altLang="en-US"/>
              <a:t>代码版本格式：主版本号.次版本号.修订号，版本号递增规则如下：</a:t>
            </a:r>
            <a:endParaRPr lang="zh-CN" altLang="en-US"/>
          </a:p>
          <a:p>
            <a:endParaRPr lang="zh-CN" altLang="en-US"/>
          </a:p>
          <a:p>
            <a:r>
              <a:rPr lang="en-US" altLang="zh-CN"/>
              <a:t>	</a:t>
            </a:r>
            <a:r>
              <a:rPr lang="zh-CN" altLang="en-US"/>
              <a:t>主版本号：当你做了不兼容的 API 修改，</a:t>
            </a:r>
            <a:endParaRPr lang="zh-CN" altLang="en-US"/>
          </a:p>
          <a:p>
            <a:endParaRPr lang="zh-CN" altLang="en-US"/>
          </a:p>
          <a:p>
            <a:r>
              <a:rPr lang="en-US" altLang="zh-CN"/>
              <a:t>	</a:t>
            </a:r>
            <a:r>
              <a:rPr lang="zh-CN" altLang="en-US"/>
              <a:t>次版本号：当你做了向下兼容的功能性新增，</a:t>
            </a:r>
            <a:endParaRPr lang="zh-CN" altLang="en-US"/>
          </a:p>
          <a:p>
            <a:endParaRPr lang="zh-CN" altLang="en-US"/>
          </a:p>
          <a:p>
            <a:r>
              <a:rPr lang="en-US" altLang="zh-CN"/>
              <a:t>	</a:t>
            </a:r>
            <a:r>
              <a:rPr lang="zh-CN" altLang="en-US"/>
              <a:t>修订号：当你做了向下兼容的问题修正。</a:t>
            </a:r>
            <a:endParaRPr lang="zh-CN" altLang="en-US"/>
          </a:p>
          <a:p>
            <a:endParaRPr lang="zh-CN" altLang="en-US"/>
          </a:p>
          <a:p>
            <a:r>
              <a:rPr lang="zh-CN" altLang="en-US"/>
              <a:t>注：先行版本号及版本编译元数据可以加到“主版本号.次版本号.修订号”的后面，作为延伸。</a:t>
            </a:r>
            <a:endParaRPr lang="zh-CN" altLang="en-US"/>
          </a:p>
          <a:p>
            <a:endParaRPr lang="zh-CN" altLang="en-US"/>
          </a:p>
          <a:p>
            <a:endParaRPr lang="zh-CN" altLang="en-US"/>
          </a:p>
          <a:p>
            <a:r>
              <a:rPr lang="en-US" altLang="zh-CN"/>
              <a:t>2.</a:t>
            </a:r>
            <a:r>
              <a:rPr lang="zh-CN" altLang="en-US"/>
              <a:t>报告（</a:t>
            </a:r>
            <a:r>
              <a:rPr lang="en-US" altLang="zh-CN"/>
              <a:t>PPT</a:t>
            </a:r>
            <a:r>
              <a:rPr lang="zh-CN" altLang="en-US"/>
              <a:t>）版本格式：正式版本号</a:t>
            </a:r>
            <a:r>
              <a:rPr lang="en-US" altLang="zh-CN"/>
              <a:t>.</a:t>
            </a:r>
            <a:r>
              <a:rPr lang="zh-CN" altLang="en-US"/>
              <a:t>评审版本号</a:t>
            </a:r>
            <a:r>
              <a:rPr lang="en-US" altLang="zh-CN"/>
              <a:t>.</a:t>
            </a:r>
            <a:r>
              <a:rPr lang="zh-CN" altLang="en-US"/>
              <a:t>自行迭代号，版本号递增规则如下：</a:t>
            </a:r>
            <a:endParaRPr lang="zh-CN" altLang="en-US"/>
          </a:p>
          <a:p>
            <a:r>
              <a:rPr lang="en-US" altLang="zh-CN"/>
              <a:t>	</a:t>
            </a:r>
            <a:endParaRPr lang="en-US" altLang="zh-CN"/>
          </a:p>
          <a:p>
            <a:r>
              <a:rPr lang="en-US" altLang="zh-CN"/>
              <a:t>	</a:t>
            </a:r>
            <a:r>
              <a:rPr lang="zh-CN" altLang="en-US"/>
              <a:t>正式版本号：正式评审过后的正式版本，一般为</a:t>
            </a:r>
            <a:r>
              <a:rPr lang="en-US" altLang="zh-CN"/>
              <a:t>1.0.0</a:t>
            </a:r>
            <a:r>
              <a:rPr lang="zh-CN" altLang="en-US"/>
              <a:t>，提交日期为评审当周的周日，</a:t>
            </a:r>
            <a:endParaRPr lang="zh-CN" altLang="en-US"/>
          </a:p>
          <a:p>
            <a:r>
              <a:rPr lang="en-US" altLang="zh-CN"/>
              <a:t>	</a:t>
            </a:r>
            <a:endParaRPr lang="en-US" altLang="zh-CN"/>
          </a:p>
          <a:p>
            <a:r>
              <a:rPr lang="en-US" altLang="zh-CN"/>
              <a:t>	</a:t>
            </a:r>
            <a:r>
              <a:rPr lang="zh-CN" altLang="en-US"/>
              <a:t>评审版本号：经过预评审或先行组评审后，根据其评审内容修改的版本，</a:t>
            </a:r>
            <a:endParaRPr lang="zh-CN" altLang="en-US"/>
          </a:p>
          <a:p>
            <a:r>
              <a:rPr lang="en-US" altLang="zh-CN"/>
              <a:t>	</a:t>
            </a:r>
            <a:endParaRPr lang="en-US" altLang="zh-CN"/>
          </a:p>
          <a:p>
            <a:r>
              <a:rPr lang="en-US" altLang="zh-CN"/>
              <a:t>	</a:t>
            </a:r>
            <a:r>
              <a:rPr lang="zh-CN" altLang="en-US"/>
              <a:t>自行迭代号：根据上课内容或小组会议后，对上一版本内容的修正。</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858895" y="257175"/>
            <a:ext cx="526542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WBS</a:t>
            </a:r>
            <a:r>
              <a:rPr lang="zh-CN" altLang="en-US" sz="3200" dirty="0">
                <a:solidFill>
                  <a:schemeClr val="tx1">
                    <a:lumMod val="75000"/>
                    <a:lumOff val="25000"/>
                  </a:schemeClr>
                </a:solidFill>
                <a:cs typeface="+mn-ea"/>
                <a:sym typeface="+mn-lt"/>
              </a:rPr>
              <a:t>更新</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987232" y="93933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cstate="screen"/>
          <a:stretch>
            <a:fillRect/>
          </a:stretch>
        </p:blipFill>
        <p:spPr>
          <a:xfrm>
            <a:off x="7753898" y="2647702"/>
            <a:ext cx="506013" cy="506013"/>
          </a:xfrm>
          <a:prstGeom prst="rect">
            <a:avLst/>
          </a:prstGeom>
        </p:spPr>
      </p:pic>
      <p:pic>
        <p:nvPicPr>
          <p:cNvPr id="10" name="图片 9"/>
          <p:cNvPicPr>
            <a:picLocks noChangeAspect="1"/>
          </p:cNvPicPr>
          <p:nvPr/>
        </p:nvPicPr>
        <p:blipFill>
          <a:blip r:embed="rId2" cstate="print"/>
          <a:stretch>
            <a:fillRect/>
          </a:stretch>
        </p:blipFill>
        <p:spPr>
          <a:xfrm>
            <a:off x="10110002" y="2492375"/>
            <a:ext cx="816668" cy="816666"/>
          </a:xfrm>
          <a:prstGeom prst="rect">
            <a:avLst/>
          </a:prstGeom>
        </p:spPr>
      </p:pic>
      <p:pic>
        <p:nvPicPr>
          <p:cNvPr id="11" name="图片 10"/>
          <p:cNvPicPr>
            <a:picLocks noChangeAspect="1"/>
          </p:cNvPicPr>
          <p:nvPr/>
        </p:nvPicPr>
        <p:blipFill>
          <a:blip r:embed="rId3" cstate="screen"/>
          <a:stretch>
            <a:fillRect/>
          </a:stretch>
        </p:blipFill>
        <p:spPr>
          <a:xfrm>
            <a:off x="8773017" y="1557707"/>
            <a:ext cx="564699" cy="564699"/>
          </a:xfrm>
          <a:prstGeom prst="rect">
            <a:avLst/>
          </a:prstGeom>
        </p:spPr>
      </p:pic>
      <p:pic>
        <p:nvPicPr>
          <p:cNvPr id="12" name="图片 11"/>
          <p:cNvPicPr>
            <a:picLocks noChangeAspect="1"/>
          </p:cNvPicPr>
          <p:nvPr/>
        </p:nvPicPr>
        <p:blipFill>
          <a:blip r:embed="rId4" cstate="screen"/>
          <a:stretch>
            <a:fillRect/>
          </a:stretch>
        </p:blipFill>
        <p:spPr>
          <a:xfrm>
            <a:off x="8818295" y="3679013"/>
            <a:ext cx="564699" cy="564699"/>
          </a:xfrm>
          <a:prstGeom prst="rect">
            <a:avLst/>
          </a:prstGeom>
        </p:spPr>
      </p:pic>
      <p:pic>
        <p:nvPicPr>
          <p:cNvPr id="2" name="图片 1" descr="SE2020-G06-项目计划-WBS"/>
          <p:cNvPicPr>
            <a:picLocks noChangeAspect="1"/>
          </p:cNvPicPr>
          <p:nvPr/>
        </p:nvPicPr>
        <p:blipFill>
          <a:blip r:embed="rId5"/>
          <a:stretch>
            <a:fillRect/>
          </a:stretch>
        </p:blipFill>
        <p:spPr>
          <a:xfrm>
            <a:off x="231775" y="1454150"/>
            <a:ext cx="11728450" cy="4119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00960" y="826135"/>
            <a:ext cx="202120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718502" y="15692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151380" y="2254250"/>
            <a:ext cx="9355455" cy="4493260"/>
          </a:xfrm>
          <a:prstGeom prst="rect">
            <a:avLst/>
          </a:prstGeom>
        </p:spPr>
      </p:pic>
      <p:sp>
        <p:nvSpPr>
          <p:cNvPr id="100" name="文本框 99"/>
          <p:cNvSpPr txBox="1"/>
          <p:nvPr/>
        </p:nvSpPr>
        <p:spPr>
          <a:xfrm>
            <a:off x="2151380" y="1744980"/>
            <a:ext cx="6170295" cy="368300"/>
          </a:xfrm>
          <a:prstGeom prst="rect">
            <a:avLst/>
          </a:prstGeom>
          <a:noFill/>
          <a:ln w="9525">
            <a:noFill/>
          </a:ln>
        </p:spPr>
        <p:txBody>
          <a:bodyPr wrap="square">
            <a:spAutoFit/>
          </a:bodyPr>
          <a:p>
            <a:pPr algn="l">
              <a:buClrTx/>
              <a:buSzTx/>
              <a:buNone/>
            </a:pPr>
            <a:r>
              <a:rPr lang="en-US" altLang="zh-CN" sz="1800" b="0"/>
              <a:t>将全部阶段成果提交了到版本控制服务器</a:t>
            </a:r>
            <a:r>
              <a:rPr lang="zh-CN" altLang="en-US" sz="1800" b="0"/>
              <a:t>，并记录了历史。</a:t>
            </a:r>
            <a:endParaRPr lang="zh-CN" altLang="en-US" sz="1800"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5</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参考资料</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参考资料的意义在于，指出该部分内容的来源/出处，从而保障这段内容是客观真实的。</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右箭头 21"/>
          <p:cNvSpPr/>
          <p:nvPr/>
        </p:nvSpPr>
        <p:spPr>
          <a:xfrm>
            <a:off x="6247539" y="79756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1" name="圆角右箭头 20"/>
          <p:cNvSpPr/>
          <p:nvPr/>
        </p:nvSpPr>
        <p:spPr>
          <a:xfrm>
            <a:off x="6232791" y="203073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2" name="圆角右箭头 1"/>
          <p:cNvSpPr/>
          <p:nvPr/>
        </p:nvSpPr>
        <p:spPr>
          <a:xfrm flipH="1">
            <a:off x="4486132" y="2848610"/>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cs typeface="+mn-ea"/>
              <a:sym typeface="+mn-lt"/>
            </a:endParaRPr>
          </a:p>
        </p:txBody>
      </p:sp>
      <p:sp>
        <p:nvSpPr>
          <p:cNvPr id="19" name="文本框 18"/>
          <p:cNvSpPr txBox="1"/>
          <p:nvPr/>
        </p:nvSpPr>
        <p:spPr>
          <a:xfrm>
            <a:off x="2377440" y="8538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494982" y="159719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圆角右箭头 3"/>
          <p:cNvSpPr/>
          <p:nvPr/>
        </p:nvSpPr>
        <p:spPr>
          <a:xfrm>
            <a:off x="6247539" y="3135630"/>
            <a:ext cx="2003016" cy="2682240"/>
          </a:xfrm>
          <a:prstGeom prst="bentArrow">
            <a:avLst>
              <a:gd name="adj1" fmla="val 10114"/>
              <a:gd name="adj2" fmla="val 8376"/>
              <a:gd name="adj3" fmla="val 18465"/>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5" name="圆角右箭头 4"/>
          <p:cNvSpPr/>
          <p:nvPr/>
        </p:nvSpPr>
        <p:spPr>
          <a:xfrm>
            <a:off x="6232791" y="4857750"/>
            <a:ext cx="1791744" cy="3025140"/>
          </a:xfrm>
          <a:prstGeom prst="bentArrow">
            <a:avLst>
              <a:gd name="adj1" fmla="val 13168"/>
              <a:gd name="adj2" fmla="val 9259"/>
              <a:gd name="adj3" fmla="val 20732"/>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6" name="圆角右箭头 5"/>
          <p:cNvSpPr/>
          <p:nvPr/>
        </p:nvSpPr>
        <p:spPr>
          <a:xfrm flipH="1">
            <a:off x="4227195" y="3871595"/>
            <a:ext cx="2225040" cy="2575560"/>
          </a:xfrm>
          <a:prstGeom prst="bentArrow">
            <a:avLst>
              <a:gd name="adj1" fmla="val 10048"/>
              <a:gd name="adj2" fmla="val 8262"/>
              <a:gd name="adj3" fmla="val 17780"/>
              <a:gd name="adj4" fmla="val 43750"/>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7" name="圆角右箭头 6"/>
          <p:cNvSpPr/>
          <p:nvPr/>
        </p:nvSpPr>
        <p:spPr>
          <a:xfrm flipH="1">
            <a:off x="4486132" y="5121275"/>
            <a:ext cx="1974624" cy="2849880"/>
          </a:xfrm>
          <a:prstGeom prst="bentArrow">
            <a:avLst>
              <a:gd name="adj1" fmla="val 12512"/>
              <a:gd name="adj2" fmla="val 9892"/>
              <a:gd name="adj3" fmla="val 17062"/>
              <a:gd name="adj4" fmla="val 43750"/>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8" name="文本框 7"/>
          <p:cNvSpPr txBox="1"/>
          <p:nvPr/>
        </p:nvSpPr>
        <p:spPr>
          <a:xfrm>
            <a:off x="133985" y="2369820"/>
            <a:ext cx="5323840" cy="337185"/>
          </a:xfrm>
          <a:prstGeom prst="rect">
            <a:avLst/>
          </a:prstGeom>
          <a:noFill/>
        </p:spPr>
        <p:txBody>
          <a:bodyPr wrap="square" rtlCol="0">
            <a:spAutoFit/>
          </a:bodyPr>
          <a:lstStyle/>
          <a:p>
            <a:pPr algn="l"/>
            <a:r>
              <a:rPr lang="en-US" altLang="zh-CN" sz="1600" dirty="0">
                <a:solidFill>
                  <a:schemeClr val="tx1">
                    <a:lumMod val="75000"/>
                    <a:lumOff val="25000"/>
                  </a:schemeClr>
                </a:solidFill>
                <a:cs typeface="+mn-ea"/>
                <a:sym typeface="+mn-lt"/>
              </a:rPr>
              <a:t>[1] Flutter Dart 代码开发规范</a:t>
            </a:r>
            <a:endParaRPr lang="en-US" altLang="zh-CN" sz="1600" dirty="0">
              <a:solidFill>
                <a:schemeClr val="tx1">
                  <a:lumMod val="75000"/>
                  <a:lumOff val="25000"/>
                </a:schemeClr>
              </a:solidFill>
              <a:cs typeface="+mn-ea"/>
              <a:sym typeface="+mn-lt"/>
            </a:endParaRPr>
          </a:p>
        </p:txBody>
      </p:sp>
      <p:sp>
        <p:nvSpPr>
          <p:cNvPr id="9" name="文本框 8"/>
          <p:cNvSpPr txBox="1"/>
          <p:nvPr/>
        </p:nvSpPr>
        <p:spPr>
          <a:xfrm>
            <a:off x="117475" y="2707005"/>
            <a:ext cx="4019550" cy="306705"/>
          </a:xfrm>
          <a:prstGeom prst="rect">
            <a:avLst/>
          </a:prstGeom>
          <a:noFill/>
        </p:spPr>
        <p:txBody>
          <a:bodyPr wrap="square" rtlCol="0">
            <a:spAutoFit/>
          </a:bodyPr>
          <a:lstStyle/>
          <a:p>
            <a:pPr algn="l"/>
            <a:r>
              <a:rPr lang="zh-CN" altLang="en-US" sz="1400" dirty="0">
                <a:solidFill>
                  <a:schemeClr val="tx1">
                    <a:lumMod val="65000"/>
                    <a:lumOff val="35000"/>
                  </a:schemeClr>
                </a:solidFill>
                <a:cs typeface="+mn-ea"/>
                <a:sym typeface="+mn-lt"/>
              </a:rPr>
              <a:t>https://www.jianshu.com/p/ca2b4136e96f</a:t>
            </a:r>
            <a:endParaRPr lang="zh-CN" altLang="en-US" sz="1400" dirty="0">
              <a:solidFill>
                <a:schemeClr val="tx1">
                  <a:lumMod val="65000"/>
                  <a:lumOff val="35000"/>
                </a:schemeClr>
              </a:solidFill>
              <a:cs typeface="+mn-ea"/>
              <a:sym typeface="+mn-lt"/>
            </a:endParaRPr>
          </a:p>
        </p:txBody>
      </p:sp>
      <p:sp>
        <p:nvSpPr>
          <p:cNvPr id="3" name="文本框 2"/>
          <p:cNvSpPr txBox="1"/>
          <p:nvPr/>
        </p:nvSpPr>
        <p:spPr>
          <a:xfrm>
            <a:off x="133985" y="3612515"/>
            <a:ext cx="5175885" cy="58356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[2] </a:t>
            </a:r>
            <a:r>
              <a:rPr sz="1600" dirty="0">
                <a:solidFill>
                  <a:schemeClr val="tx1">
                    <a:lumMod val="75000"/>
                    <a:lumOff val="25000"/>
                  </a:schemeClr>
                </a:solidFill>
                <a:cs typeface="+mn-ea"/>
                <a:sym typeface="+mn-lt"/>
              </a:rPr>
              <a:t>《软件工程导论》 出版社：清华大学出版社 作者：张海藩、牟永敏 国际书号：9787302330981</a:t>
            </a:r>
            <a:endParaRPr sz="1600" dirty="0">
              <a:solidFill>
                <a:schemeClr val="tx1">
                  <a:lumMod val="75000"/>
                  <a:lumOff val="25000"/>
                </a:schemeClr>
              </a:solidFill>
              <a:cs typeface="+mn-ea"/>
              <a:sym typeface="+mn-lt"/>
            </a:endParaRPr>
          </a:p>
        </p:txBody>
      </p:sp>
      <p:sp>
        <p:nvSpPr>
          <p:cNvPr id="17" name="文本框 16"/>
          <p:cNvSpPr txBox="1"/>
          <p:nvPr/>
        </p:nvSpPr>
        <p:spPr>
          <a:xfrm>
            <a:off x="133985" y="5055870"/>
            <a:ext cx="402018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[3] </a:t>
            </a:r>
            <a:r>
              <a:rPr sz="1600" dirty="0">
                <a:solidFill>
                  <a:schemeClr val="tx1">
                    <a:lumMod val="75000"/>
                    <a:lumOff val="25000"/>
                  </a:schemeClr>
                </a:solidFill>
                <a:cs typeface="+mn-ea"/>
                <a:sym typeface="+mn-lt"/>
              </a:rPr>
              <a:t>使用JUnit进行单元测试</a:t>
            </a:r>
            <a:endParaRPr sz="1600" dirty="0">
              <a:solidFill>
                <a:schemeClr val="tx1">
                  <a:lumMod val="75000"/>
                  <a:lumOff val="25000"/>
                </a:schemeClr>
              </a:solidFill>
              <a:cs typeface="+mn-ea"/>
              <a:sym typeface="+mn-lt"/>
            </a:endParaRPr>
          </a:p>
        </p:txBody>
      </p:sp>
      <p:sp>
        <p:nvSpPr>
          <p:cNvPr id="18" name="文本框 17"/>
          <p:cNvSpPr txBox="1"/>
          <p:nvPr/>
        </p:nvSpPr>
        <p:spPr>
          <a:xfrm>
            <a:off x="150495" y="5393055"/>
            <a:ext cx="4003040" cy="306705"/>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https://www.jianshu.com/p/a3fa5d208c93</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8251825" y="601980"/>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[4]</a:t>
            </a:r>
            <a:r>
              <a:rPr sz="1600" dirty="0">
                <a:solidFill>
                  <a:schemeClr val="tx1">
                    <a:lumMod val="75000"/>
                    <a:lumOff val="25000"/>
                  </a:schemeClr>
                </a:solidFill>
                <a:cs typeface="+mn-ea"/>
                <a:sym typeface="+mn-lt"/>
              </a:rPr>
              <a:t>Junit的基本使用（详解）</a:t>
            </a:r>
            <a:endParaRPr sz="1600" dirty="0">
              <a:solidFill>
                <a:schemeClr val="tx1">
                  <a:lumMod val="75000"/>
                  <a:lumOff val="25000"/>
                </a:schemeClr>
              </a:solidFill>
              <a:cs typeface="+mn-ea"/>
              <a:sym typeface="+mn-lt"/>
            </a:endParaRPr>
          </a:p>
        </p:txBody>
      </p:sp>
      <p:sp>
        <p:nvSpPr>
          <p:cNvPr id="26" name="文本框 25"/>
          <p:cNvSpPr txBox="1"/>
          <p:nvPr/>
        </p:nvSpPr>
        <p:spPr>
          <a:xfrm>
            <a:off x="8251825" y="939165"/>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https://blog.csdn.net/fulishafulisha/article/details/80158392</a:t>
            </a:r>
            <a:endParaRPr lang="zh-CN" altLang="en-US" sz="1400" dirty="0">
              <a:solidFill>
                <a:schemeClr val="tx1">
                  <a:lumMod val="65000"/>
                  <a:lumOff val="35000"/>
                </a:schemeClr>
              </a:solidFill>
              <a:cs typeface="+mn-ea"/>
              <a:sym typeface="+mn-lt"/>
            </a:endParaRPr>
          </a:p>
        </p:txBody>
      </p:sp>
      <p:sp>
        <p:nvSpPr>
          <p:cNvPr id="10" name="文本框 9"/>
          <p:cNvSpPr txBox="1"/>
          <p:nvPr/>
        </p:nvSpPr>
        <p:spPr>
          <a:xfrm>
            <a:off x="8250555" y="1693545"/>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[5] </a:t>
            </a:r>
            <a:r>
              <a:rPr lang="zh-CN" altLang="en-US" sz="1600" dirty="0">
                <a:solidFill>
                  <a:schemeClr val="tx1">
                    <a:lumMod val="75000"/>
                    <a:lumOff val="25000"/>
                  </a:schemeClr>
                </a:solidFill>
                <a:cs typeface="+mn-ea"/>
                <a:sym typeface="+mn-lt"/>
              </a:rPr>
              <a:t>版本号规则博客园参考 </a:t>
            </a:r>
            <a:r>
              <a:rPr lang="en-US" altLang="zh-CN" sz="1600" dirty="0">
                <a:solidFill>
                  <a:schemeClr val="tx1">
                    <a:lumMod val="75000"/>
                    <a:lumOff val="25000"/>
                  </a:schemeClr>
                </a:solidFill>
                <a:cs typeface="+mn-ea"/>
                <a:sym typeface="+mn-lt"/>
              </a:rPr>
              <a:t>2020/10/27</a:t>
            </a:r>
            <a:endParaRPr lang="zh-CN" altLang="en-US" sz="1600" dirty="0">
              <a:solidFill>
                <a:schemeClr val="tx1">
                  <a:lumMod val="75000"/>
                  <a:lumOff val="25000"/>
                </a:schemeClr>
              </a:solidFill>
              <a:cs typeface="+mn-ea"/>
              <a:sym typeface="+mn-lt"/>
            </a:endParaRPr>
          </a:p>
        </p:txBody>
      </p:sp>
      <p:sp>
        <p:nvSpPr>
          <p:cNvPr id="11" name="文本框 10"/>
          <p:cNvSpPr txBox="1"/>
          <p:nvPr/>
        </p:nvSpPr>
        <p:spPr>
          <a:xfrm>
            <a:off x="8250555" y="2030730"/>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https://www.cnblogs.com/duanlibo/p/10971995.html</a:t>
            </a:r>
            <a:endParaRPr lang="zh-CN" altLang="en-US" sz="1400" dirty="0">
              <a:solidFill>
                <a:schemeClr val="tx1">
                  <a:lumMod val="65000"/>
                  <a:lumOff val="35000"/>
                </a:schemeClr>
              </a:solidFill>
              <a:cs typeface="+mn-ea"/>
              <a:sym typeface="+mn-lt"/>
            </a:endParaRPr>
          </a:p>
        </p:txBody>
      </p:sp>
      <p:sp>
        <p:nvSpPr>
          <p:cNvPr id="12" name="文本框 11"/>
          <p:cNvSpPr txBox="1"/>
          <p:nvPr/>
        </p:nvSpPr>
        <p:spPr>
          <a:xfrm>
            <a:off x="8250555" y="3028950"/>
            <a:ext cx="4002405" cy="337185"/>
          </a:xfrm>
          <a:prstGeom prst="rect">
            <a:avLst/>
          </a:prstGeom>
          <a:noFill/>
        </p:spPr>
        <p:txBody>
          <a:bodyPr wrap="square" rtlCol="0">
            <a:spAutoFit/>
          </a:bodyPr>
          <a:p>
            <a:pPr algn="l"/>
            <a:r>
              <a:rPr lang="en-US" altLang="zh-CN" sz="1600" dirty="0">
                <a:solidFill>
                  <a:schemeClr val="tx1">
                    <a:lumMod val="75000"/>
                    <a:lumOff val="25000"/>
                  </a:schemeClr>
                </a:solidFill>
                <a:cs typeface="+mn-ea"/>
                <a:sym typeface="+mn-lt"/>
              </a:rPr>
              <a:t>[6]</a:t>
            </a:r>
            <a:r>
              <a:rPr lang="zh-CN" sz="1600" dirty="0">
                <a:solidFill>
                  <a:schemeClr val="tx1">
                    <a:lumMod val="75000"/>
                    <a:lumOff val="25000"/>
                  </a:schemeClr>
                </a:solidFill>
                <a:cs typeface="+mn-ea"/>
                <a:sym typeface="+mn-lt"/>
              </a:rPr>
              <a:t>阿里巴巴</a:t>
            </a:r>
            <a:r>
              <a:rPr lang="en-US" altLang="zh-CN" sz="1600" dirty="0">
                <a:solidFill>
                  <a:schemeClr val="tx1">
                    <a:lumMod val="75000"/>
                    <a:lumOff val="25000"/>
                  </a:schemeClr>
                </a:solidFill>
                <a:cs typeface="+mn-ea"/>
                <a:sym typeface="+mn-lt"/>
              </a:rPr>
              <a:t>Java</a:t>
            </a:r>
            <a:r>
              <a:rPr lang="zh-CN" altLang="en-US" sz="1600" dirty="0">
                <a:solidFill>
                  <a:schemeClr val="tx1">
                    <a:lumMod val="75000"/>
                    <a:lumOff val="25000"/>
                  </a:schemeClr>
                </a:solidFill>
                <a:cs typeface="+mn-ea"/>
                <a:sym typeface="+mn-lt"/>
              </a:rPr>
              <a:t>开发手册</a:t>
            </a:r>
            <a:r>
              <a:rPr lang="en-US" altLang="zh-CN" sz="1600" dirty="0">
                <a:solidFill>
                  <a:schemeClr val="tx1">
                    <a:lumMod val="75000"/>
                    <a:lumOff val="25000"/>
                  </a:schemeClr>
                </a:solidFill>
                <a:cs typeface="+mn-ea"/>
                <a:sym typeface="+mn-lt"/>
              </a:rPr>
              <a:t>1.4.0</a:t>
            </a:r>
            <a:endParaRPr lang="en-US" altLang="zh-CN" sz="1600" dirty="0">
              <a:solidFill>
                <a:schemeClr val="tx1">
                  <a:lumMod val="75000"/>
                  <a:lumOff val="25000"/>
                </a:schemeClr>
              </a:solidFill>
              <a:cs typeface="+mn-ea"/>
              <a:sym typeface="+mn-lt"/>
            </a:endParaRPr>
          </a:p>
        </p:txBody>
      </p:sp>
      <p:sp>
        <p:nvSpPr>
          <p:cNvPr id="15" name="文本框 14"/>
          <p:cNvSpPr txBox="1"/>
          <p:nvPr/>
        </p:nvSpPr>
        <p:spPr>
          <a:xfrm>
            <a:off x="8168640" y="4533265"/>
            <a:ext cx="3928110" cy="583565"/>
          </a:xfrm>
          <a:prstGeom prst="rect">
            <a:avLst/>
          </a:prstGeom>
          <a:noFill/>
        </p:spPr>
        <p:txBody>
          <a:bodyPr wrap="square" rtlCol="0">
            <a:spAutoFit/>
          </a:bodyPr>
          <a:p>
            <a:pPr algn="l">
              <a:buClrTx/>
              <a:buSzTx/>
              <a:buFontTx/>
            </a:pPr>
            <a:r>
              <a:rPr lang="en-US" altLang="zh-CN" sz="1600" dirty="0">
                <a:solidFill>
                  <a:schemeClr val="tx1">
                    <a:lumMod val="75000"/>
                    <a:lumOff val="25000"/>
                  </a:schemeClr>
                </a:solidFill>
                <a:cs typeface="+mn-ea"/>
                <a:sym typeface="+mn-lt"/>
              </a:rPr>
              <a:t>[7] 百度文库：软件工程系统设计报告书2020/12/1</a:t>
            </a:r>
            <a:endParaRPr lang="en-US" altLang="zh-CN" sz="1600" dirty="0">
              <a:solidFill>
                <a:schemeClr val="tx1">
                  <a:lumMod val="75000"/>
                  <a:lumOff val="25000"/>
                </a:schemeClr>
              </a:solidFill>
              <a:cs typeface="+mn-ea"/>
              <a:sym typeface="+mn-lt"/>
            </a:endParaRPr>
          </a:p>
        </p:txBody>
      </p:sp>
      <p:sp>
        <p:nvSpPr>
          <p:cNvPr id="23" name="文本框 22"/>
          <p:cNvSpPr txBox="1"/>
          <p:nvPr/>
        </p:nvSpPr>
        <p:spPr>
          <a:xfrm>
            <a:off x="8168640" y="5116830"/>
            <a:ext cx="4003675" cy="521970"/>
          </a:xfrm>
          <a:prstGeom prst="rect">
            <a:avLst/>
          </a:prstGeom>
          <a:noFill/>
        </p:spPr>
        <p:txBody>
          <a:bodyPr wrap="square" rtlCol="0">
            <a:spAutoFit/>
          </a:bodyPr>
          <a:p>
            <a:pPr algn="l"/>
            <a:r>
              <a:rPr lang="zh-CN" altLang="en-US" sz="1400" dirty="0">
                <a:solidFill>
                  <a:schemeClr val="tx1">
                    <a:lumMod val="65000"/>
                    <a:lumOff val="35000"/>
                  </a:schemeClr>
                </a:solidFill>
                <a:cs typeface="+mn-ea"/>
                <a:sym typeface="+mn-lt"/>
              </a:rPr>
              <a:t>https://wenku.baidu.com/view/a7de3154b1717fd5360cba1aa8114431b80d8e47.html</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6</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小组分工及评价</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一切使人团结的是善与美，一切使人分裂的是恶与丑。</a:t>
            </a:r>
            <a:endParaRPr lang="en-US" altLang="zh-CN" sz="1600" dirty="0">
              <a:solidFill>
                <a:schemeClr val="tx1">
                  <a:lumMod val="50000"/>
                  <a:lumOff val="50000"/>
                </a:schemeClr>
              </a:solidFill>
              <a:cs typeface="+mn-ea"/>
              <a:sym typeface="+mn-lt"/>
            </a:endParaRPr>
          </a:p>
          <a:p>
            <a:endParaRPr lang="en-US" altLang="zh-CN" sz="1600" dirty="0">
              <a:solidFill>
                <a:schemeClr val="tx1">
                  <a:lumMod val="50000"/>
                  <a:lumOff val="50000"/>
                </a:schemeClr>
              </a:solidFill>
              <a:cs typeface="+mn-ea"/>
              <a:sym typeface="+mn-lt"/>
            </a:endParaRPr>
          </a:p>
          <a:p>
            <a:pPr algn="r"/>
            <a:r>
              <a:rPr lang="en-US" altLang="zh-CN" sz="1600" dirty="0">
                <a:solidFill>
                  <a:schemeClr val="tx1">
                    <a:lumMod val="50000"/>
                    <a:lumOff val="50000"/>
                  </a:schemeClr>
                </a:solidFill>
                <a:cs typeface="+mn-ea"/>
                <a:sym typeface="+mn-lt"/>
              </a:rPr>
              <a:t> ——列夫·托尔斯泰</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pic>
        <p:nvPicPr>
          <p:cNvPr id="92" name="图片 91"/>
          <p:cNvPicPr>
            <a:picLocks noChangeAspect="1"/>
          </p:cNvPicPr>
          <p:nvPr/>
        </p:nvPicPr>
        <p:blipFill rotWithShape="1">
          <a:blip r:embed="rId1" cstate="screen"/>
          <a:srcRect/>
          <a:stretch>
            <a:fillRect/>
          </a:stretch>
        </p:blipFill>
        <p:spPr>
          <a:xfrm>
            <a:off x="1348281" y="779143"/>
            <a:ext cx="2534710" cy="2534710"/>
          </a:xfrm>
          <a:prstGeom prst="ellipse">
            <a:avLst/>
          </a:prstGeom>
        </p:spPr>
      </p:pic>
      <p:sp>
        <p:nvSpPr>
          <p:cNvPr id="95" name="矩形 94"/>
          <p:cNvSpPr/>
          <p:nvPr/>
        </p:nvSpPr>
        <p:spPr>
          <a:xfrm>
            <a:off x="1791650" y="3466268"/>
            <a:ext cx="1554480" cy="645160"/>
          </a:xfrm>
          <a:prstGeom prst="rect">
            <a:avLst/>
          </a:prstGeom>
        </p:spPr>
        <p:txBody>
          <a:bodyPr wrap="none">
            <a:spAutoFit/>
          </a:bodyPr>
          <a:p>
            <a:r>
              <a:rPr lang="zh-CN" altLang="en-US" sz="3600" b="1" dirty="0"/>
              <a:t>邢海粟</a:t>
            </a:r>
            <a:endParaRPr lang="zh-CN" altLang="en-US" sz="3600" b="1" dirty="0"/>
          </a:p>
        </p:txBody>
      </p:sp>
      <p:sp>
        <p:nvSpPr>
          <p:cNvPr id="96" name="矩形 95"/>
          <p:cNvSpPr/>
          <p:nvPr/>
        </p:nvSpPr>
        <p:spPr>
          <a:xfrm>
            <a:off x="1567815" y="4224655"/>
            <a:ext cx="2001520" cy="410845"/>
          </a:xfrm>
          <a:prstGeom prst="rect">
            <a:avLst/>
          </a:prstGeom>
        </p:spPr>
        <p:txBody>
          <a:bodyPr wrap="square">
            <a:spAutoFit/>
          </a:bodyPr>
          <a:p>
            <a:pPr lvl="0" algn="ctr">
              <a:lnSpc>
                <a:spcPct val="130000"/>
              </a:lnSpc>
            </a:pPr>
            <a:r>
              <a:rPr sz="1600" dirty="0">
                <a:solidFill>
                  <a:schemeClr val="tx1"/>
                </a:solidFill>
                <a:latin typeface="微软雅黑" panose="020B0503020204020204" charset="-122"/>
                <a:ea typeface="微软雅黑" panose="020B0503020204020204" charset="-122"/>
              </a:rPr>
              <a:t>组长</a:t>
            </a:r>
            <a:endParaRPr lang="en-US" altLang="zh-CN" sz="1600" dirty="0">
              <a:solidFill>
                <a:schemeClr val="tx1"/>
              </a:solidFill>
              <a:latin typeface="微软雅黑" panose="020B0503020204020204" charset="-122"/>
              <a:ea typeface="微软雅黑" panose="020B0503020204020204" charset="-122"/>
            </a:endParaRPr>
          </a:p>
        </p:txBody>
      </p:sp>
      <p:grpSp>
        <p:nvGrpSpPr>
          <p:cNvPr id="106" name="Group 121"/>
          <p:cNvGrpSpPr>
            <a:grpSpLocks noChangeAspect="1"/>
          </p:cNvGrpSpPr>
          <p:nvPr/>
        </p:nvGrpSpPr>
        <p:grpSpPr bwMode="auto">
          <a:xfrm>
            <a:off x="2233453" y="1801760"/>
            <a:ext cx="754758" cy="642396"/>
            <a:chOff x="515" y="3088"/>
            <a:chExt cx="665" cy="566"/>
          </a:xfrm>
          <a:solidFill>
            <a:schemeClr val="tx1">
              <a:lumMod val="75000"/>
              <a:lumOff val="25000"/>
            </a:schemeClr>
          </a:solidFill>
        </p:grpSpPr>
        <p:sp>
          <p:nvSpPr>
            <p:cNvPr id="107"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9"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0"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1"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2"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3"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4"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5"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pic>
        <p:nvPicPr>
          <p:cNvPr id="123" name="图片 122"/>
          <p:cNvPicPr>
            <a:picLocks noChangeAspect="1"/>
          </p:cNvPicPr>
          <p:nvPr/>
        </p:nvPicPr>
        <p:blipFill>
          <a:blip r:embed="rId2"/>
          <a:stretch>
            <a:fillRect/>
          </a:stretch>
        </p:blipFill>
        <p:spPr>
          <a:xfrm>
            <a:off x="1991995" y="1389380"/>
            <a:ext cx="1310005" cy="1314450"/>
          </a:xfrm>
          <a:prstGeom prst="rect">
            <a:avLst/>
          </a:prstGeom>
        </p:spPr>
      </p:pic>
      <p:sp>
        <p:nvSpPr>
          <p:cNvPr id="2" name="文本框 1"/>
          <p:cNvSpPr txBox="1"/>
          <p:nvPr/>
        </p:nvSpPr>
        <p:spPr>
          <a:xfrm>
            <a:off x="5525135" y="1045210"/>
            <a:ext cx="6118860" cy="5487035"/>
          </a:xfrm>
          <a:prstGeom prst="rect">
            <a:avLst/>
          </a:prstGeom>
          <a:noFill/>
        </p:spPr>
        <p:txBody>
          <a:bodyPr wrap="square" rtlCol="0" anchor="t">
            <a:spAutoFit/>
          </a:bodyPr>
          <a:p>
            <a:pPr lvl="0" algn="l">
              <a:lnSpc>
                <a:spcPct val="130000"/>
              </a:lnSpc>
            </a:pPr>
            <a:r>
              <a:rPr lang="zh-CN" altLang="en-US" dirty="0">
                <a:solidFill>
                  <a:schemeClr val="tx1"/>
                </a:solidFill>
                <a:latin typeface="微软雅黑" panose="020B0503020204020204" charset="-122"/>
                <a:ea typeface="微软雅黑" panose="020B0503020204020204" charset="-122"/>
                <a:sym typeface="+mn-ea"/>
              </a:rPr>
              <a:t>实现阶段：</a:t>
            </a:r>
            <a:endParaRPr 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1.</a:t>
            </a:r>
            <a:r>
              <a:rPr dirty="0">
                <a:solidFill>
                  <a:schemeClr val="tx1"/>
                </a:solidFill>
                <a:latin typeface="微软雅黑" panose="020B0503020204020204" charset="-122"/>
                <a:ea typeface="微软雅黑" panose="020B0503020204020204" charset="-122"/>
                <a:sym typeface="+mn-ea"/>
              </a:rPr>
              <a:t>协调小组成员矛盾</a:t>
            </a:r>
            <a:r>
              <a:rPr lang="zh-CN" dirty="0">
                <a:solidFill>
                  <a:schemeClr val="tx1"/>
                </a:solidFill>
                <a:latin typeface="微软雅黑" panose="020B0503020204020204" charset="-122"/>
                <a:ea typeface="微软雅黑" panose="020B0503020204020204" charset="-122"/>
                <a:sym typeface="+mn-ea"/>
              </a:rPr>
              <a:t>，</a:t>
            </a:r>
            <a:r>
              <a:rPr dirty="0">
                <a:solidFill>
                  <a:schemeClr val="tx1"/>
                </a:solidFill>
                <a:latin typeface="微软雅黑" panose="020B0503020204020204" charset="-122"/>
                <a:ea typeface="微软雅黑" panose="020B0503020204020204" charset="-122"/>
                <a:sym typeface="+mn-ea"/>
              </a:rPr>
              <a:t>团结一致向前冲</a:t>
            </a:r>
            <a:r>
              <a:rPr lang="zh-CN"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2.</a:t>
            </a:r>
            <a:r>
              <a:rPr dirty="0">
                <a:solidFill>
                  <a:schemeClr val="tx1"/>
                </a:solidFill>
                <a:latin typeface="微软雅黑" panose="020B0503020204020204" charset="-122"/>
                <a:ea typeface="微软雅黑" panose="020B0503020204020204" charset="-122"/>
                <a:sym typeface="+mn-ea"/>
              </a:rPr>
              <a:t>负责</a:t>
            </a:r>
            <a:r>
              <a:rPr lang="zh-CN" dirty="0">
                <a:solidFill>
                  <a:schemeClr val="tx1"/>
                </a:solidFill>
                <a:latin typeface="微软雅黑" panose="020B0503020204020204" charset="-122"/>
                <a:ea typeface="微软雅黑" panose="020B0503020204020204" charset="-122"/>
                <a:sym typeface="+mn-ea"/>
              </a:rPr>
              <a:t>该阶段</a:t>
            </a:r>
            <a:r>
              <a:rPr dirty="0">
                <a:solidFill>
                  <a:schemeClr val="tx1"/>
                </a:solidFill>
                <a:latin typeface="微软雅黑" panose="020B0503020204020204" charset="-122"/>
                <a:ea typeface="微软雅黑" panose="020B0503020204020204" charset="-122"/>
                <a:sym typeface="+mn-ea"/>
              </a:rPr>
              <a:t>PPT的制作</a:t>
            </a:r>
            <a:r>
              <a:rPr lang="zh-CN" dirty="0">
                <a:solidFill>
                  <a:schemeClr val="tx1"/>
                </a:solidFill>
                <a:latin typeface="微软雅黑" panose="020B0503020204020204" charset="-122"/>
                <a:ea typeface="微软雅黑" panose="020B0503020204020204" charset="-122"/>
                <a:sym typeface="+mn-ea"/>
              </a:rPr>
              <a:t>及后续更新；</a:t>
            </a:r>
            <a:endParaRPr lang="zh-CN" dirty="0">
              <a:solidFill>
                <a:schemeClr val="tx1"/>
              </a:solidFill>
              <a:latin typeface="微软雅黑" panose="020B0503020204020204" charset="-122"/>
              <a:ea typeface="微软雅黑" panose="020B0503020204020204" charset="-122"/>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3.</a:t>
            </a:r>
            <a:r>
              <a:rPr lang="zh-CN" dirty="0">
                <a:solidFill>
                  <a:schemeClr val="tx1"/>
                </a:solidFill>
                <a:latin typeface="微软雅黑" panose="020B0503020204020204" charset="-122"/>
                <a:ea typeface="微软雅黑" panose="020B0503020204020204" charset="-122"/>
                <a:sym typeface="+mn-ea"/>
              </a:rPr>
              <a:t>负责翻转</a:t>
            </a:r>
            <a:r>
              <a:rPr lang="en-US" altLang="zh-CN" dirty="0">
                <a:solidFill>
                  <a:schemeClr val="tx1"/>
                </a:solidFill>
                <a:latin typeface="微软雅黑" panose="020B0503020204020204" charset="-122"/>
                <a:ea typeface="微软雅黑" panose="020B0503020204020204" charset="-122"/>
                <a:sym typeface="+mn-ea"/>
              </a:rPr>
              <a:t>PPT</a:t>
            </a:r>
            <a:r>
              <a:rPr lang="zh-CN" altLang="en-US" dirty="0">
                <a:solidFill>
                  <a:schemeClr val="tx1"/>
                </a:solidFill>
                <a:latin typeface="微软雅黑" panose="020B0503020204020204" charset="-122"/>
                <a:ea typeface="微软雅黑" panose="020B0503020204020204" charset="-122"/>
                <a:sym typeface="+mn-ea"/>
              </a:rPr>
              <a:t>的制作及后续更新；</a:t>
            </a:r>
            <a:r>
              <a:rPr lang="zh-CN"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4.</a:t>
            </a:r>
            <a:r>
              <a:rPr lang="zh-CN" dirty="0">
                <a:solidFill>
                  <a:schemeClr val="tx1"/>
                </a:solidFill>
                <a:latin typeface="微软雅黑" panose="020B0503020204020204" charset="-122"/>
                <a:ea typeface="微软雅黑" panose="020B0503020204020204" charset="-122"/>
                <a:sym typeface="+mn-ea"/>
              </a:rPr>
              <a:t>负责项目前端</a:t>
            </a:r>
            <a:r>
              <a:rPr lang="en-US" altLang="zh-CN" dirty="0">
                <a:solidFill>
                  <a:schemeClr val="tx1"/>
                </a:solidFill>
                <a:latin typeface="微软雅黑" panose="020B0503020204020204" charset="-122"/>
                <a:ea typeface="微软雅黑" panose="020B0503020204020204" charset="-122"/>
                <a:sym typeface="+mn-ea"/>
              </a:rPr>
              <a:t>Flutter</a:t>
            </a:r>
            <a:r>
              <a:rPr lang="zh-CN" dirty="0">
                <a:solidFill>
                  <a:schemeClr val="tx1"/>
                </a:solidFill>
                <a:latin typeface="微软雅黑" panose="020B0503020204020204" charset="-122"/>
                <a:ea typeface="微软雅黑" panose="020B0503020204020204" charset="-122"/>
                <a:sym typeface="+mn-ea"/>
              </a:rPr>
              <a:t>代码的编写与汇总</a:t>
            </a:r>
            <a:r>
              <a:rPr lang="zh-CN" altLang="en-US" dirty="0">
                <a:solidFill>
                  <a:schemeClr val="tx1"/>
                </a:solidFill>
                <a:latin typeface="微软雅黑" panose="020B0503020204020204" charset="-122"/>
                <a:ea typeface="微软雅黑" panose="020B0503020204020204" charset="-122"/>
                <a:sym typeface="+mn-ea"/>
              </a:rPr>
              <a:t>；</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5.</a:t>
            </a:r>
            <a:r>
              <a:rPr lang="zh-CN" altLang="en-US" dirty="0">
                <a:solidFill>
                  <a:schemeClr val="tx1"/>
                </a:solidFill>
                <a:latin typeface="微软雅黑" panose="020B0503020204020204" charset="-122"/>
                <a:ea typeface="微软雅黑" panose="020B0503020204020204" charset="-122"/>
                <a:sym typeface="+mn-ea"/>
              </a:rPr>
              <a:t>负责制定小组代码规范与内部走查；</a:t>
            </a:r>
            <a:endParaRPr lang="zh-CN" altLang="en-US" dirty="0">
              <a:solidFill>
                <a:schemeClr val="tx1"/>
              </a:solidFill>
              <a:latin typeface="微软雅黑" panose="020B0503020204020204" charset="-122"/>
              <a:ea typeface="微软雅黑" panose="020B0503020204020204" charset="-122"/>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6.</a:t>
            </a:r>
            <a:r>
              <a:rPr lang="zh-CN" dirty="0">
                <a:solidFill>
                  <a:schemeClr val="tx1"/>
                </a:solidFill>
                <a:latin typeface="微软雅黑" panose="020B0503020204020204" charset="-122"/>
                <a:ea typeface="微软雅黑" panose="020B0503020204020204" charset="-122"/>
                <a:sym typeface="+mn-ea"/>
              </a:rPr>
              <a:t>负责分配下一阶段的任务； </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7.</a:t>
            </a:r>
            <a:r>
              <a:rPr lang="zh-CN" altLang="en-US" dirty="0">
                <a:solidFill>
                  <a:schemeClr val="tx1"/>
                </a:solidFill>
                <a:latin typeface="微软雅黑" panose="020B0503020204020204" charset="-122"/>
                <a:ea typeface="微软雅黑" panose="020B0503020204020204" charset="-122"/>
                <a:sym typeface="+mn-ea"/>
              </a:rPr>
              <a:t>负责</a:t>
            </a:r>
            <a:r>
              <a:rPr lang="zh-CN" altLang="en-US" dirty="0">
                <a:solidFill>
                  <a:schemeClr val="tx1"/>
                </a:solidFill>
                <a:latin typeface="微软雅黑" panose="020B0503020204020204" charset="-122"/>
                <a:ea typeface="微软雅黑" panose="020B0503020204020204" charset="-122"/>
                <a:sym typeface="+mn-ea"/>
              </a:rPr>
              <a:t>修订软件测试报告，提供解决方案；</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zh-CN" dirty="0">
                <a:solidFill>
                  <a:schemeClr val="tx1"/>
                </a:solidFill>
                <a:latin typeface="微软雅黑" panose="020B0503020204020204" charset="-122"/>
                <a:ea typeface="微软雅黑" panose="020B0503020204020204" charset="-122"/>
                <a:sym typeface="+mn-ea"/>
              </a:rPr>
              <a:t>模块分工：</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1.</a:t>
            </a:r>
            <a:r>
              <a:rPr lang="zh-CN" dirty="0">
                <a:solidFill>
                  <a:schemeClr val="tx1"/>
                </a:solidFill>
                <a:latin typeface="微软雅黑" panose="020B0503020204020204" charset="-122"/>
                <a:ea typeface="微软雅黑" panose="020B0503020204020204" charset="-122"/>
                <a:sym typeface="+mn-ea"/>
              </a:rPr>
              <a:t>模块设计分工：【模块</a:t>
            </a:r>
            <a:r>
              <a:rPr lang="en-US" altLang="zh-CN" dirty="0">
                <a:solidFill>
                  <a:schemeClr val="tx1"/>
                </a:solidFill>
                <a:latin typeface="微软雅黑" panose="020B0503020204020204" charset="-122"/>
                <a:ea typeface="微软雅黑" panose="020B0503020204020204" charset="-122"/>
                <a:sym typeface="+mn-ea"/>
              </a:rPr>
              <a:t>A</a:t>
            </a:r>
            <a:r>
              <a:rPr lang="zh-CN" altLang="en-US" dirty="0">
                <a:solidFill>
                  <a:schemeClr val="tx1"/>
                </a:solidFill>
                <a:latin typeface="微软雅黑" panose="020B0503020204020204" charset="-122"/>
                <a:ea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sym typeface="+mn-ea"/>
              </a:rPr>
              <a:t>登录注册+管理员设计</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2.</a:t>
            </a:r>
            <a:r>
              <a:rPr lang="zh-CN" dirty="0">
                <a:solidFill>
                  <a:schemeClr val="tx1"/>
                </a:solidFill>
                <a:latin typeface="微软雅黑" panose="020B0503020204020204" charset="-122"/>
                <a:ea typeface="微软雅黑" panose="020B0503020204020204" charset="-122"/>
                <a:sym typeface="+mn-ea"/>
              </a:rPr>
              <a:t>模块代码实现：【模块</a:t>
            </a:r>
            <a:r>
              <a:rPr lang="en-US" altLang="zh-CN" dirty="0">
                <a:solidFill>
                  <a:schemeClr val="tx1"/>
                </a:solidFill>
                <a:latin typeface="微软雅黑" panose="020B0503020204020204" charset="-122"/>
                <a:ea typeface="微软雅黑" panose="020B0503020204020204" charset="-122"/>
                <a:sym typeface="+mn-ea"/>
              </a:rPr>
              <a:t>B</a:t>
            </a:r>
            <a:r>
              <a:rPr lang="zh-CN" altLang="en-US" dirty="0">
                <a:solidFill>
                  <a:schemeClr val="tx1"/>
                </a:solidFill>
                <a:latin typeface="微软雅黑" panose="020B0503020204020204" charset="-122"/>
                <a:ea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sym typeface="+mn-ea"/>
              </a:rPr>
              <a:t>主页和歌单</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3.</a:t>
            </a:r>
            <a:r>
              <a:rPr lang="zh-CN" dirty="0">
                <a:solidFill>
                  <a:schemeClr val="tx1"/>
                </a:solidFill>
                <a:latin typeface="微软雅黑" panose="020B0503020204020204" charset="-122"/>
                <a:ea typeface="微软雅黑" panose="020B0503020204020204" charset="-122"/>
                <a:sym typeface="+mn-ea"/>
              </a:rPr>
              <a:t>模块测试分工：【模块</a:t>
            </a:r>
            <a:r>
              <a:rPr lang="en-US" altLang="zh-CN" dirty="0">
                <a:solidFill>
                  <a:schemeClr val="tx1"/>
                </a:solidFill>
                <a:latin typeface="微软雅黑" panose="020B0503020204020204" charset="-122"/>
                <a:ea typeface="微软雅黑" panose="020B0503020204020204" charset="-122"/>
                <a:sym typeface="+mn-ea"/>
              </a:rPr>
              <a:t>C</a:t>
            </a:r>
            <a:r>
              <a:rPr lang="zh-CN" dirty="0">
                <a:solidFill>
                  <a:schemeClr val="tx1"/>
                </a:solidFill>
                <a:latin typeface="微软雅黑" panose="020B0503020204020204" charset="-122"/>
                <a:ea typeface="微软雅黑" panose="020B0503020204020204" charset="-122"/>
                <a:sym typeface="+mn-ea"/>
              </a:rPr>
              <a:t>】播放歌曲测试</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endParaRPr lang="zh-CN" altLang="en-US" dirty="0">
              <a:solidFill>
                <a:schemeClr val="tx1"/>
              </a:solidFill>
              <a:latin typeface="微软雅黑" panose="020B0503020204020204" charset="-122"/>
              <a:ea typeface="微软雅黑" panose="020B0503020204020204" charset="-122"/>
              <a:sym typeface="+mn-ea"/>
            </a:endParaRPr>
          </a:p>
        </p:txBody>
      </p:sp>
      <p:sp>
        <p:nvSpPr>
          <p:cNvPr id="3" name="文本框 2"/>
          <p:cNvSpPr txBox="1"/>
          <p:nvPr/>
        </p:nvSpPr>
        <p:spPr>
          <a:xfrm>
            <a:off x="925195" y="4635500"/>
            <a:ext cx="4012565" cy="1889760"/>
          </a:xfrm>
          <a:prstGeom prst="rect">
            <a:avLst/>
          </a:prstGeom>
          <a:noFill/>
        </p:spPr>
        <p:txBody>
          <a:bodyPr wrap="square" rtlCol="0" anchor="t">
            <a:spAutoFit/>
          </a:bodyPr>
          <a:p>
            <a:pPr lvl="0" algn="l">
              <a:lnSpc>
                <a:spcPct val="130000"/>
              </a:lnSpc>
            </a:pPr>
            <a:r>
              <a:rPr lang="zh-CN" dirty="0">
                <a:latin typeface="微软雅黑" panose="020B0503020204020204" charset="-122"/>
                <a:ea typeface="微软雅黑" panose="020B0503020204020204" charset="-122"/>
                <a:sym typeface="+mn-ea"/>
              </a:rPr>
              <a:t>修订与版本管理：</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修订软件需求规格说明</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修订项目计划</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修订总体设计文件</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修订详细设计文件</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96" name="矩形 95"/>
          <p:cNvSpPr/>
          <p:nvPr/>
        </p:nvSpPr>
        <p:spPr>
          <a:xfrm>
            <a:off x="1689100" y="4290060"/>
            <a:ext cx="2001520" cy="410845"/>
          </a:xfrm>
          <a:prstGeom prst="rect">
            <a:avLst/>
          </a:prstGeom>
        </p:spPr>
        <p:txBody>
          <a:bodyPr wrap="square">
            <a:spAutoFit/>
          </a:bodyPr>
          <a:p>
            <a:pPr lvl="0" algn="ctr">
              <a:lnSpc>
                <a:spcPct val="130000"/>
              </a:lnSpc>
            </a:pPr>
            <a:r>
              <a:rPr lang="zh-CN" altLang="en-US" sz="1600" dirty="0">
                <a:solidFill>
                  <a:schemeClr val="tx1"/>
                </a:solidFill>
                <a:latin typeface="微软雅黑" panose="020B0503020204020204" charset="-122"/>
                <a:ea typeface="微软雅黑" panose="020B0503020204020204" charset="-122"/>
              </a:rPr>
              <a:t>团队核心</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5347335" y="1114425"/>
            <a:ext cx="6118860" cy="4407535"/>
          </a:xfrm>
          <a:prstGeom prst="rect">
            <a:avLst/>
          </a:prstGeom>
          <a:noFill/>
        </p:spPr>
        <p:txBody>
          <a:bodyPr wrap="square" rtlCol="0" anchor="t">
            <a:spAutoFit/>
          </a:bodyPr>
          <a:p>
            <a:pPr lvl="0" algn="l">
              <a:lnSpc>
                <a:spcPct val="130000"/>
              </a:lnSpc>
            </a:pPr>
            <a:r>
              <a:rPr lang="zh-CN" altLang="en-US" dirty="0">
                <a:solidFill>
                  <a:schemeClr val="tx1"/>
                </a:solidFill>
                <a:latin typeface="微软雅黑" panose="020B0503020204020204" charset="-122"/>
                <a:ea typeface="微软雅黑" panose="020B0503020204020204" charset="-122"/>
                <a:sym typeface="+mn-ea"/>
              </a:rPr>
              <a:t>实现阶段：</a:t>
            </a:r>
            <a:endParaRPr 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1.</a:t>
            </a:r>
            <a:r>
              <a:rPr dirty="0">
                <a:solidFill>
                  <a:schemeClr val="tx1"/>
                </a:solidFill>
                <a:latin typeface="微软雅黑" panose="020B0503020204020204" charset="-122"/>
                <a:ea typeface="微软雅黑" panose="020B0503020204020204" charset="-122"/>
                <a:sym typeface="+mn-ea"/>
              </a:rPr>
              <a:t>负责部署阿里云服务器；</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2.</a:t>
            </a:r>
            <a:r>
              <a:rPr dirty="0">
                <a:solidFill>
                  <a:schemeClr val="tx1"/>
                </a:solidFill>
                <a:latin typeface="微软雅黑" panose="020B0503020204020204" charset="-122"/>
                <a:ea typeface="微软雅黑" panose="020B0503020204020204" charset="-122"/>
                <a:sym typeface="+mn-ea"/>
              </a:rPr>
              <a:t>负责小组报告文档的编写；</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3.</a:t>
            </a:r>
            <a:r>
              <a:rPr lang="zh-CN" altLang="en-US" dirty="0">
                <a:solidFill>
                  <a:schemeClr val="tx1"/>
                </a:solidFill>
                <a:latin typeface="微软雅黑" panose="020B0503020204020204" charset="-122"/>
                <a:ea typeface="微软雅黑" panose="020B0503020204020204" charset="-122"/>
                <a:sym typeface="+mn-ea"/>
              </a:rPr>
              <a:t>负责后端代码的编写；</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4.</a:t>
            </a:r>
            <a:r>
              <a:rPr lang="zh-CN" altLang="en-US" dirty="0">
                <a:solidFill>
                  <a:schemeClr val="tx1"/>
                </a:solidFill>
                <a:latin typeface="微软雅黑" panose="020B0503020204020204" charset="-122"/>
                <a:ea typeface="微软雅黑" panose="020B0503020204020204" charset="-122"/>
                <a:sym typeface="+mn-ea"/>
              </a:rPr>
              <a:t>负责小组集成测试文档的编写；</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5.</a:t>
            </a:r>
            <a:r>
              <a:rPr lang="zh-CN" altLang="en-US" dirty="0">
                <a:solidFill>
                  <a:schemeClr val="tx1"/>
                </a:solidFill>
                <a:latin typeface="微软雅黑" panose="020B0503020204020204" charset="-122"/>
                <a:ea typeface="微软雅黑" panose="020B0503020204020204" charset="-122"/>
                <a:sym typeface="+mn-ea"/>
              </a:rPr>
              <a:t>负责小组后端单元测试文档的编写；</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6.</a:t>
            </a:r>
            <a:r>
              <a:rPr lang="zh-CN" altLang="en-US" dirty="0">
                <a:latin typeface="微软雅黑" panose="020B0503020204020204" charset="-122"/>
                <a:ea typeface="微软雅黑" panose="020B0503020204020204" charset="-122"/>
                <a:sym typeface="+mn-ea"/>
              </a:rPr>
              <a:t>负责修订软件测试报告，提供解决方案；</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zh-CN" dirty="0">
                <a:solidFill>
                  <a:schemeClr val="tx1"/>
                </a:solidFill>
                <a:latin typeface="微软雅黑" panose="020B0503020204020204" charset="-122"/>
                <a:ea typeface="微软雅黑" panose="020B0503020204020204" charset="-122"/>
                <a:sym typeface="+mn-ea"/>
              </a:rPr>
              <a:t>模块分工：</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1.</a:t>
            </a:r>
            <a:r>
              <a:rPr lang="zh-CN" dirty="0">
                <a:solidFill>
                  <a:schemeClr val="tx1"/>
                </a:solidFill>
                <a:latin typeface="微软雅黑" panose="020B0503020204020204" charset="-122"/>
                <a:ea typeface="微软雅黑" panose="020B0503020204020204" charset="-122"/>
                <a:sym typeface="+mn-ea"/>
              </a:rPr>
              <a:t>模块设计分工：</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C</a:t>
            </a:r>
            <a:r>
              <a:rPr lang="zh-CN" dirty="0">
                <a:latin typeface="微软雅黑" panose="020B0503020204020204" charset="-122"/>
                <a:ea typeface="微软雅黑" panose="020B0503020204020204" charset="-122"/>
                <a:sym typeface="+mn-ea"/>
              </a:rPr>
              <a:t>】播放歌曲测试</a:t>
            </a:r>
            <a:endParaRPr lang="zh-CN" dirty="0">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2.</a:t>
            </a:r>
            <a:r>
              <a:rPr lang="zh-CN" dirty="0">
                <a:solidFill>
                  <a:schemeClr val="tx1"/>
                </a:solidFill>
                <a:latin typeface="微软雅黑" panose="020B0503020204020204" charset="-122"/>
                <a:ea typeface="微软雅黑" panose="020B0503020204020204" charset="-122"/>
                <a:sym typeface="+mn-ea"/>
              </a:rPr>
              <a:t>模块代码实现：</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登录注册+管理员设计</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3.</a:t>
            </a:r>
            <a:r>
              <a:rPr lang="zh-CN" dirty="0">
                <a:solidFill>
                  <a:schemeClr val="tx1"/>
                </a:solidFill>
                <a:latin typeface="微软雅黑" panose="020B0503020204020204" charset="-122"/>
                <a:ea typeface="微软雅黑" panose="020B0503020204020204" charset="-122"/>
                <a:sym typeface="+mn-ea"/>
              </a:rPr>
              <a:t>模块测试分工：</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主页和歌单</a:t>
            </a:r>
            <a:endParaRPr lang="zh-CN" altLang="en-US" dirty="0">
              <a:solidFill>
                <a:schemeClr val="tx1"/>
              </a:solidFill>
              <a:latin typeface="微软雅黑" panose="020B0503020204020204" charset="-122"/>
              <a:ea typeface="微软雅黑" panose="020B0503020204020204" charset="-122"/>
              <a:sym typeface="+mn-ea"/>
            </a:endParaRPr>
          </a:p>
        </p:txBody>
      </p:sp>
      <p:pic>
        <p:nvPicPr>
          <p:cNvPr id="93" name="图片 92"/>
          <p:cNvPicPr>
            <a:picLocks noChangeAspect="1"/>
          </p:cNvPicPr>
          <p:nvPr/>
        </p:nvPicPr>
        <p:blipFill rotWithShape="1">
          <a:blip r:embed="rId1" cstate="screen"/>
          <a:srcRect/>
          <a:stretch>
            <a:fillRect/>
          </a:stretch>
        </p:blipFill>
        <p:spPr>
          <a:xfrm>
            <a:off x="1422505" y="843278"/>
            <a:ext cx="2534710" cy="2534710"/>
          </a:xfrm>
          <a:prstGeom prst="ellipse">
            <a:avLst/>
          </a:prstGeom>
        </p:spPr>
      </p:pic>
      <p:grpSp>
        <p:nvGrpSpPr>
          <p:cNvPr id="97" name="Group 11"/>
          <p:cNvGrpSpPr>
            <a:grpSpLocks noChangeAspect="1"/>
          </p:cNvGrpSpPr>
          <p:nvPr/>
        </p:nvGrpSpPr>
        <p:grpSpPr bwMode="auto">
          <a:xfrm>
            <a:off x="2243752" y="1861355"/>
            <a:ext cx="907982" cy="644666"/>
            <a:chOff x="1407" y="1098"/>
            <a:chExt cx="800" cy="568"/>
          </a:xfrm>
          <a:solidFill>
            <a:schemeClr val="tx1">
              <a:lumMod val="75000"/>
              <a:lumOff val="25000"/>
            </a:schemeClr>
          </a:solidFill>
        </p:grpSpPr>
        <p:sp>
          <p:nvSpPr>
            <p:cNvPr id="9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9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1"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2"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3"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4"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5"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sp>
        <p:nvSpPr>
          <p:cNvPr id="126" name="矩形 125"/>
          <p:cNvSpPr/>
          <p:nvPr/>
        </p:nvSpPr>
        <p:spPr>
          <a:xfrm>
            <a:off x="1963735" y="3530403"/>
            <a:ext cx="1554480" cy="645160"/>
          </a:xfrm>
          <a:prstGeom prst="rect">
            <a:avLst/>
          </a:prstGeom>
        </p:spPr>
        <p:txBody>
          <a:bodyPr wrap="none">
            <a:spAutoFit/>
          </a:bodyPr>
          <a:p>
            <a:r>
              <a:rPr lang="zh-CN" altLang="en-US" sz="3600" b="1" dirty="0"/>
              <a:t>章拾瑜</a:t>
            </a:r>
            <a:endParaRPr lang="zh-CN" altLang="en-US" sz="3600" b="1" dirty="0"/>
          </a:p>
        </p:txBody>
      </p:sp>
      <p:pic>
        <p:nvPicPr>
          <p:cNvPr id="128" name="图片 127"/>
          <p:cNvPicPr>
            <a:picLocks noChangeAspect="1"/>
          </p:cNvPicPr>
          <p:nvPr/>
        </p:nvPicPr>
        <p:blipFill>
          <a:blip r:embed="rId2"/>
          <a:stretch>
            <a:fillRect/>
          </a:stretch>
        </p:blipFill>
        <p:spPr>
          <a:xfrm>
            <a:off x="1937385" y="1349375"/>
            <a:ext cx="1504315" cy="1504315"/>
          </a:xfrm>
          <a:prstGeom prst="rect">
            <a:avLst/>
          </a:prstGeom>
        </p:spPr>
      </p:pic>
      <p:sp>
        <p:nvSpPr>
          <p:cNvPr id="3" name="文本框 2"/>
          <p:cNvSpPr txBox="1"/>
          <p:nvPr/>
        </p:nvSpPr>
        <p:spPr>
          <a:xfrm>
            <a:off x="1270000" y="4802505"/>
            <a:ext cx="3295650" cy="1529715"/>
          </a:xfrm>
          <a:prstGeom prst="rect">
            <a:avLst/>
          </a:prstGeom>
          <a:noFill/>
        </p:spPr>
        <p:txBody>
          <a:bodyPr wrap="square" rtlCol="0" anchor="t">
            <a:spAutoFit/>
          </a:bodyPr>
          <a:p>
            <a:pPr lvl="0" algn="l">
              <a:lnSpc>
                <a:spcPct val="130000"/>
              </a:lnSpc>
            </a:pPr>
            <a:r>
              <a:rPr lang="zh-CN" dirty="0">
                <a:latin typeface="微软雅黑" panose="020B0503020204020204" charset="-122"/>
                <a:ea typeface="微软雅黑" panose="020B0503020204020204" charset="-122"/>
                <a:sym typeface="+mn-ea"/>
              </a:rPr>
              <a:t>修订与版本管理：</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修订详细设计文件；</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2.</a:t>
            </a:r>
            <a:r>
              <a:rPr lang="zh-CN" altLang="en-US" dirty="0">
                <a:latin typeface="微软雅黑" panose="020B0503020204020204" charset="-122"/>
                <a:ea typeface="微软雅黑" panose="020B0503020204020204" charset="-122"/>
                <a:sym typeface="+mn-ea"/>
              </a:rPr>
              <a:t>修订用户手册；</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修订数据库设计文档；</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96" name="矩形 95"/>
          <p:cNvSpPr/>
          <p:nvPr/>
        </p:nvSpPr>
        <p:spPr>
          <a:xfrm>
            <a:off x="1689100" y="4290060"/>
            <a:ext cx="2001520" cy="410845"/>
          </a:xfrm>
          <a:prstGeom prst="rect">
            <a:avLst/>
          </a:prstGeom>
        </p:spPr>
        <p:txBody>
          <a:bodyPr wrap="square">
            <a:spAutoFit/>
          </a:bodyPr>
          <a:p>
            <a:pPr lvl="0" algn="ctr">
              <a:lnSpc>
                <a:spcPct val="130000"/>
              </a:lnSpc>
            </a:pPr>
            <a:r>
              <a:rPr lang="zh-CN" altLang="en-US" sz="1600" dirty="0">
                <a:solidFill>
                  <a:schemeClr val="tx1"/>
                </a:solidFill>
                <a:latin typeface="微软雅黑" panose="020B0503020204020204" charset="-122"/>
                <a:ea typeface="微软雅黑" panose="020B0503020204020204" charset="-122"/>
              </a:rPr>
              <a:t>团队核心</a:t>
            </a:r>
            <a:endParaRPr lang="zh-CN" altLang="en-US" sz="1600"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5347335" y="1114425"/>
            <a:ext cx="6118860" cy="4407535"/>
          </a:xfrm>
          <a:prstGeom prst="rect">
            <a:avLst/>
          </a:prstGeom>
          <a:noFill/>
        </p:spPr>
        <p:txBody>
          <a:bodyPr wrap="square" rtlCol="0" anchor="t">
            <a:spAutoFit/>
          </a:bodyPr>
          <a:p>
            <a:pPr lvl="0" algn="l">
              <a:lnSpc>
                <a:spcPct val="130000"/>
              </a:lnSpc>
            </a:pPr>
            <a:r>
              <a:rPr lang="zh-CN" altLang="en-US" dirty="0">
                <a:solidFill>
                  <a:schemeClr val="tx1"/>
                </a:solidFill>
                <a:latin typeface="微软雅黑" panose="020B0503020204020204" charset="-122"/>
                <a:ea typeface="微软雅黑" panose="020B0503020204020204" charset="-122"/>
                <a:sym typeface="+mn-ea"/>
              </a:rPr>
              <a:t>实现阶段：</a:t>
            </a:r>
            <a:r>
              <a:rPr dirty="0">
                <a:solidFill>
                  <a:schemeClr val="tx1"/>
                </a:solidFill>
                <a:latin typeface="微软雅黑" panose="020B0503020204020204" charset="-122"/>
                <a:ea typeface="微软雅黑" panose="020B0503020204020204" charset="-122"/>
                <a:sym typeface="+mn-ea"/>
              </a:rPr>
              <a:t> </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1.</a:t>
            </a:r>
            <a:r>
              <a:rPr dirty="0">
                <a:solidFill>
                  <a:schemeClr val="tx1"/>
                </a:solidFill>
                <a:latin typeface="微软雅黑" panose="020B0503020204020204" charset="-122"/>
                <a:ea typeface="微软雅黑" panose="020B0503020204020204" charset="-122"/>
                <a:sym typeface="+mn-ea"/>
              </a:rPr>
              <a:t>负责翻转PPT文档的编写及修订；       </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2.</a:t>
            </a:r>
            <a:r>
              <a:rPr lang="zh-CN" dirty="0">
                <a:solidFill>
                  <a:schemeClr val="tx1"/>
                </a:solidFill>
                <a:latin typeface="微软雅黑" panose="020B0503020204020204" charset="-122"/>
                <a:ea typeface="微软雅黑" panose="020B0503020204020204" charset="-122"/>
                <a:sym typeface="+mn-ea"/>
              </a:rPr>
              <a:t>负责小组代码规范文档的编写；</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solidFill>
                  <a:schemeClr val="tx1"/>
                </a:solidFill>
                <a:latin typeface="微软雅黑" panose="020B0503020204020204" charset="-122"/>
                <a:ea typeface="微软雅黑" panose="020B0503020204020204" charset="-122"/>
                <a:sym typeface="+mn-ea"/>
              </a:rPr>
              <a:t>3.</a:t>
            </a:r>
            <a:r>
              <a:rPr lang="zh-CN" altLang="en-US" dirty="0">
                <a:solidFill>
                  <a:schemeClr val="tx1"/>
                </a:solidFill>
                <a:latin typeface="微软雅黑" panose="020B0503020204020204" charset="-122"/>
                <a:ea typeface="微软雅黑" panose="020B0503020204020204" charset="-122"/>
                <a:sym typeface="+mn-ea"/>
              </a:rPr>
              <a:t>负责以白盒测试为原则的单元测试用例编写；</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4.</a:t>
            </a:r>
            <a:r>
              <a:rPr lang="zh-CN" altLang="en-US" dirty="0">
                <a:solidFill>
                  <a:schemeClr val="tx1"/>
                </a:solidFill>
                <a:latin typeface="微软雅黑" panose="020B0503020204020204" charset="-122"/>
                <a:ea typeface="微软雅黑" panose="020B0503020204020204" charset="-122"/>
                <a:sym typeface="+mn-ea"/>
              </a:rPr>
              <a:t>负责以黑盒测试为原则的验收测试；</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5.</a:t>
            </a:r>
            <a:r>
              <a:rPr lang="zh-CN" altLang="en-US" dirty="0">
                <a:solidFill>
                  <a:schemeClr val="tx1"/>
                </a:solidFill>
                <a:latin typeface="微软雅黑" panose="020B0503020204020204" charset="-122"/>
                <a:ea typeface="微软雅黑" panose="020B0503020204020204" charset="-122"/>
                <a:sym typeface="+mn-ea"/>
              </a:rPr>
              <a:t>负责汇总所有测试文档；</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6.</a:t>
            </a:r>
            <a:r>
              <a:rPr lang="zh-CN" altLang="en-US" dirty="0">
                <a:latin typeface="微软雅黑" panose="020B0503020204020204" charset="-122"/>
                <a:ea typeface="微软雅黑" panose="020B0503020204020204" charset="-122"/>
                <a:sym typeface="+mn-ea"/>
              </a:rPr>
              <a:t>负责修订软件测试报告，提供解决方案；</a:t>
            </a:r>
            <a:r>
              <a:rPr dirty="0">
                <a:solidFill>
                  <a:schemeClr val="tx1"/>
                </a:solidFill>
                <a:latin typeface="微软雅黑" panose="020B0503020204020204" charset="-122"/>
                <a:ea typeface="微软雅黑" panose="020B0503020204020204" charset="-122"/>
                <a:sym typeface="+mn-ea"/>
              </a:rPr>
              <a:t>           </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zh-CN" dirty="0">
                <a:solidFill>
                  <a:schemeClr val="tx1"/>
                </a:solidFill>
                <a:latin typeface="微软雅黑" panose="020B0503020204020204" charset="-122"/>
                <a:ea typeface="微软雅黑" panose="020B0503020204020204" charset="-122"/>
                <a:sym typeface="+mn-ea"/>
              </a:rPr>
              <a:t>模块分工：</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1.</a:t>
            </a:r>
            <a:r>
              <a:rPr lang="zh-CN" dirty="0">
                <a:solidFill>
                  <a:schemeClr val="tx1"/>
                </a:solidFill>
                <a:latin typeface="微软雅黑" panose="020B0503020204020204" charset="-122"/>
                <a:ea typeface="微软雅黑" panose="020B0503020204020204" charset="-122"/>
                <a:sym typeface="+mn-ea"/>
              </a:rPr>
              <a:t>模块设计分工：</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主页和歌单</a:t>
            </a:r>
            <a:endParaRPr lang="zh-CN" dirty="0">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2.</a:t>
            </a:r>
            <a:r>
              <a:rPr lang="zh-CN" dirty="0">
                <a:solidFill>
                  <a:schemeClr val="tx1"/>
                </a:solidFill>
                <a:latin typeface="微软雅黑" panose="020B0503020204020204" charset="-122"/>
                <a:ea typeface="微软雅黑" panose="020B0503020204020204" charset="-122"/>
                <a:sym typeface="+mn-ea"/>
              </a:rPr>
              <a:t>模块代码实现：</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C</a:t>
            </a:r>
            <a:r>
              <a:rPr lang="zh-CN" dirty="0">
                <a:latin typeface="微软雅黑" panose="020B0503020204020204" charset="-122"/>
                <a:ea typeface="微软雅黑" panose="020B0503020204020204" charset="-122"/>
                <a:sym typeface="+mn-ea"/>
              </a:rPr>
              <a:t>】播放歌曲测试</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solidFill>
                  <a:schemeClr val="tx1"/>
                </a:solidFill>
                <a:latin typeface="微软雅黑" panose="020B0503020204020204" charset="-122"/>
                <a:ea typeface="微软雅黑" panose="020B0503020204020204" charset="-122"/>
                <a:sym typeface="+mn-ea"/>
              </a:rPr>
              <a:t>3.</a:t>
            </a:r>
            <a:r>
              <a:rPr lang="zh-CN" dirty="0">
                <a:solidFill>
                  <a:schemeClr val="tx1"/>
                </a:solidFill>
                <a:latin typeface="微软雅黑" panose="020B0503020204020204" charset="-122"/>
                <a:ea typeface="微软雅黑" panose="020B0503020204020204" charset="-122"/>
                <a:sym typeface="+mn-ea"/>
              </a:rPr>
              <a:t>模块测试分工：</a:t>
            </a:r>
            <a:r>
              <a:rPr lang="zh-CN" dirty="0">
                <a:latin typeface="微软雅黑" panose="020B0503020204020204" charset="-122"/>
                <a:ea typeface="微软雅黑" panose="020B0503020204020204" charset="-122"/>
                <a:sym typeface="+mn-ea"/>
              </a:rPr>
              <a:t>【模块</a:t>
            </a: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登录注册+管理员设计</a:t>
            </a:r>
            <a:endParaRPr lang="zh-CN" altLang="en-US" dirty="0">
              <a:solidFill>
                <a:schemeClr val="tx1"/>
              </a:solidFill>
              <a:latin typeface="微软雅黑" panose="020B0503020204020204" charset="-122"/>
              <a:ea typeface="微软雅黑" panose="020B0503020204020204" charset="-122"/>
              <a:sym typeface="+mn-ea"/>
            </a:endParaRPr>
          </a:p>
        </p:txBody>
      </p:sp>
      <p:sp>
        <p:nvSpPr>
          <p:cNvPr id="3" name="文本框 2"/>
          <p:cNvSpPr txBox="1"/>
          <p:nvPr/>
        </p:nvSpPr>
        <p:spPr>
          <a:xfrm>
            <a:off x="1214120" y="4802505"/>
            <a:ext cx="3797935" cy="1529715"/>
          </a:xfrm>
          <a:prstGeom prst="rect">
            <a:avLst/>
          </a:prstGeom>
          <a:noFill/>
        </p:spPr>
        <p:txBody>
          <a:bodyPr wrap="square" rtlCol="0" anchor="t">
            <a:spAutoFit/>
          </a:bodyPr>
          <a:p>
            <a:pPr lvl="0" algn="l">
              <a:lnSpc>
                <a:spcPct val="130000"/>
              </a:lnSpc>
            </a:pPr>
            <a:r>
              <a:rPr lang="zh-CN" dirty="0">
                <a:latin typeface="微软雅黑" panose="020B0503020204020204" charset="-122"/>
                <a:ea typeface="微软雅黑" panose="020B0503020204020204" charset="-122"/>
                <a:sym typeface="+mn-ea"/>
              </a:rPr>
              <a:t>修订与版本管理：</a:t>
            </a:r>
            <a:endParaRPr lang="zh-CN"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修订软件测试计划文档；</a:t>
            </a:r>
            <a:endParaRPr lang="zh-CN" altLang="en-US"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latin typeface="微软雅黑" panose="020B0503020204020204" charset="-122"/>
                <a:ea typeface="微软雅黑" panose="020B0503020204020204" charset="-122"/>
                <a:sym typeface="+mn-ea"/>
              </a:rPr>
              <a:t>2.</a:t>
            </a:r>
            <a:r>
              <a:rPr dirty="0">
                <a:latin typeface="微软雅黑" panose="020B0503020204020204" charset="-122"/>
                <a:ea typeface="微软雅黑" panose="020B0503020204020204" charset="-122"/>
                <a:sym typeface="+mn-ea"/>
              </a:rPr>
              <a:t>负责小组会议的记录和整理；         </a:t>
            </a:r>
            <a:endParaRPr dirty="0">
              <a:solidFill>
                <a:schemeClr val="tx1"/>
              </a:solidFill>
              <a:latin typeface="微软雅黑" panose="020B0503020204020204" charset="-122"/>
              <a:ea typeface="微软雅黑" panose="020B0503020204020204" charset="-122"/>
              <a:sym typeface="+mn-ea"/>
            </a:endParaRPr>
          </a:p>
          <a:p>
            <a:pPr lvl="0" algn="l">
              <a:lnSpc>
                <a:spcPct val="130000"/>
              </a:lnSpc>
            </a:pPr>
            <a:r>
              <a:rPr lang="en-US" dirty="0">
                <a:latin typeface="微软雅黑" panose="020B0503020204020204" charset="-122"/>
                <a:ea typeface="微软雅黑" panose="020B0503020204020204" charset="-122"/>
                <a:sym typeface="+mn-ea"/>
              </a:rPr>
              <a:t>3.</a:t>
            </a:r>
            <a:r>
              <a:rPr dirty="0">
                <a:latin typeface="微软雅黑" panose="020B0503020204020204" charset="-122"/>
                <a:ea typeface="微软雅黑" panose="020B0503020204020204" charset="-122"/>
                <a:sym typeface="+mn-ea"/>
              </a:rPr>
              <a:t>作为配置管理员，负责配置管理； </a:t>
            </a:r>
            <a:endParaRPr lang="zh-CN" altLang="en-US"/>
          </a:p>
        </p:txBody>
      </p:sp>
      <p:pic>
        <p:nvPicPr>
          <p:cNvPr id="94" name="图片 93"/>
          <p:cNvPicPr>
            <a:picLocks noChangeAspect="1"/>
          </p:cNvPicPr>
          <p:nvPr/>
        </p:nvPicPr>
        <p:blipFill rotWithShape="1">
          <a:blip r:embed="rId1" cstate="screen"/>
          <a:srcRect/>
          <a:stretch>
            <a:fillRect/>
          </a:stretch>
        </p:blipFill>
        <p:spPr>
          <a:xfrm>
            <a:off x="1364649" y="781048"/>
            <a:ext cx="2534710" cy="2534710"/>
          </a:xfrm>
          <a:prstGeom prst="ellipse">
            <a:avLst/>
          </a:prstGeom>
        </p:spPr>
      </p:pic>
      <p:grpSp>
        <p:nvGrpSpPr>
          <p:cNvPr id="116" name="Group 32"/>
          <p:cNvGrpSpPr>
            <a:grpSpLocks noChangeAspect="1"/>
          </p:cNvGrpSpPr>
          <p:nvPr/>
        </p:nvGrpSpPr>
        <p:grpSpPr bwMode="auto">
          <a:xfrm>
            <a:off x="2209924" y="1742376"/>
            <a:ext cx="907980" cy="644666"/>
            <a:chOff x="4354" y="1098"/>
            <a:chExt cx="800" cy="568"/>
          </a:xfrm>
          <a:solidFill>
            <a:schemeClr val="tx1">
              <a:lumMod val="75000"/>
              <a:lumOff val="25000"/>
            </a:schemeClr>
          </a:solidFill>
        </p:grpSpPr>
        <p:sp>
          <p:nvSpPr>
            <p:cNvPr id="117"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8"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schemeClr val="bg1"/>
                </a:solidFill>
              </a:endParaRPr>
            </a:p>
          </p:txBody>
        </p:sp>
        <p:sp>
          <p:nvSpPr>
            <p:cNvPr id="119"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0"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1"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2"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sp>
        <p:nvSpPr>
          <p:cNvPr id="127" name="矩形 126"/>
          <p:cNvSpPr/>
          <p:nvPr/>
        </p:nvSpPr>
        <p:spPr>
          <a:xfrm>
            <a:off x="2045015" y="3468173"/>
            <a:ext cx="1554480" cy="645160"/>
          </a:xfrm>
          <a:prstGeom prst="rect">
            <a:avLst/>
          </a:prstGeom>
        </p:spPr>
        <p:txBody>
          <a:bodyPr wrap="none">
            <a:spAutoFit/>
          </a:bodyPr>
          <a:p>
            <a:r>
              <a:rPr lang="zh-CN" altLang="en-US" sz="3600" b="1" dirty="0"/>
              <a:t>黄德煜</a:t>
            </a:r>
            <a:endParaRPr lang="zh-CN" altLang="en-US" sz="3600" b="1" dirty="0"/>
          </a:p>
        </p:txBody>
      </p:sp>
      <p:pic>
        <p:nvPicPr>
          <p:cNvPr id="129" name="图片 128"/>
          <p:cNvPicPr>
            <a:picLocks noChangeAspect="1"/>
          </p:cNvPicPr>
          <p:nvPr/>
        </p:nvPicPr>
        <p:blipFill>
          <a:blip r:embed="rId2"/>
          <a:stretch>
            <a:fillRect/>
          </a:stretch>
        </p:blipFill>
        <p:spPr>
          <a:xfrm>
            <a:off x="1983105" y="1291590"/>
            <a:ext cx="1414145" cy="1414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11575" y="54903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小组分工评分规则</a:t>
            </a:r>
            <a:endParaRPr lang="zh-CN" altLang="en-US" sz="3200" dirty="0">
              <a:solidFill>
                <a:schemeClr val="tx1">
                  <a:lumMod val="75000"/>
                  <a:lumOff val="25000"/>
                </a:schemeClr>
              </a:solidFill>
              <a:cs typeface="+mn-ea"/>
              <a:sym typeface="+mn-lt"/>
            </a:endParaRPr>
          </a:p>
        </p:txBody>
      </p:sp>
      <p:sp>
        <p:nvSpPr>
          <p:cNvPr id="2" name="文本框 1"/>
          <p:cNvSpPr txBox="1"/>
          <p:nvPr/>
        </p:nvSpPr>
        <p:spPr>
          <a:xfrm>
            <a:off x="1932305" y="1771650"/>
            <a:ext cx="9230360" cy="3415030"/>
          </a:xfrm>
          <a:prstGeom prst="rect">
            <a:avLst/>
          </a:prstGeom>
          <a:noFill/>
        </p:spPr>
        <p:txBody>
          <a:bodyPr wrap="square" rtlCol="0" anchor="t">
            <a:spAutoFit/>
          </a:bodyPr>
          <a:p>
            <a:r>
              <a:rPr lang="zh-CN" altLang="en-US"/>
              <a:t>1.自我评价，满分100分；</a:t>
            </a:r>
            <a:endParaRPr lang="zh-CN" altLang="en-US"/>
          </a:p>
          <a:p>
            <a:endParaRPr lang="zh-CN" altLang="en-US"/>
          </a:p>
          <a:p>
            <a:r>
              <a:rPr lang="zh-CN" altLang="en-US"/>
              <a:t>2.其他组员1评分，满分100分；</a:t>
            </a:r>
            <a:endParaRPr lang="zh-CN" altLang="en-US"/>
          </a:p>
          <a:p>
            <a:endParaRPr lang="zh-CN" altLang="en-US"/>
          </a:p>
          <a:p>
            <a:r>
              <a:rPr lang="zh-CN" altLang="en-US"/>
              <a:t>3.其他组员2评分，满分100分；</a:t>
            </a:r>
            <a:endParaRPr lang="zh-CN" altLang="en-US"/>
          </a:p>
          <a:p>
            <a:endParaRPr lang="zh-CN" altLang="en-US"/>
          </a:p>
          <a:p>
            <a:r>
              <a:rPr lang="zh-CN" altLang="en-US"/>
              <a:t>4.组长评分，组长自己的组长评分为组长对其他组员评价的平均值，满分100分；</a:t>
            </a:r>
            <a:endParaRPr lang="zh-CN" altLang="en-US"/>
          </a:p>
          <a:p>
            <a:endParaRPr lang="zh-CN" altLang="en-US"/>
          </a:p>
          <a:p>
            <a:endParaRPr lang="zh-CN" altLang="en-US"/>
          </a:p>
          <a:p>
            <a:r>
              <a:rPr lang="zh-CN" altLang="en-US"/>
              <a:t>总分为100分，计算规则如下：</a:t>
            </a:r>
            <a:endParaRPr lang="zh-CN" altLang="en-US"/>
          </a:p>
          <a:p>
            <a:endParaRPr lang="zh-CN" altLang="en-US"/>
          </a:p>
          <a:p>
            <a:r>
              <a:rPr lang="zh-CN" altLang="en-US"/>
              <a:t>小组评分 = 自评 * 0.3 + 他评1 * 0.3 + 他评2 * 0.3 + 组长评分 * 0.1；</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970915" y="1106170"/>
          <a:ext cx="10645140" cy="5055870"/>
        </p:xfrm>
        <a:graphic>
          <a:graphicData uri="http://schemas.openxmlformats.org/drawingml/2006/table">
            <a:tbl>
              <a:tblPr firstRow="1" bandRow="1">
                <a:tableStyleId>{5C22544A-7EE6-4342-B048-85BDC9FD1C3A}</a:tableStyleId>
              </a:tblPr>
              <a:tblGrid>
                <a:gridCol w="1774190"/>
                <a:gridCol w="1774190"/>
                <a:gridCol w="1774190"/>
                <a:gridCol w="1774190"/>
                <a:gridCol w="1867535"/>
                <a:gridCol w="1680845"/>
              </a:tblGrid>
              <a:tr h="750570">
                <a:tc>
                  <a:txBody>
                    <a:bodyPr/>
                    <a:p>
                      <a:pPr algn="ctr">
                        <a:buNone/>
                      </a:pPr>
                      <a:r>
                        <a:rPr lang="zh-CN" altLang="en-US" sz="3200"/>
                        <a:t>组员</a:t>
                      </a:r>
                      <a:endParaRPr lang="zh-CN" altLang="en-US" sz="3200"/>
                    </a:p>
                  </a:txBody>
                  <a:tcPr/>
                </a:tc>
                <a:tc>
                  <a:txBody>
                    <a:bodyPr/>
                    <a:p>
                      <a:pPr algn="ctr">
                        <a:buClrTx/>
                        <a:buSzTx/>
                        <a:buFontTx/>
                        <a:buNone/>
                      </a:pPr>
                      <a:r>
                        <a:rPr lang="zh-CN" altLang="en-US" sz="3200"/>
                        <a:t>自评</a:t>
                      </a:r>
                      <a:endParaRPr lang="zh-CN" altLang="en-US" sz="3200"/>
                    </a:p>
                  </a:txBody>
                  <a:tcPr/>
                </a:tc>
                <a:tc>
                  <a:txBody>
                    <a:bodyPr/>
                    <a:p>
                      <a:pPr algn="ctr">
                        <a:buClrTx/>
                        <a:buSzTx/>
                        <a:buFontTx/>
                        <a:buNone/>
                      </a:pPr>
                      <a:r>
                        <a:rPr lang="zh-CN" altLang="en-US" sz="3200"/>
                        <a:t>他评1</a:t>
                      </a:r>
                      <a:endParaRPr lang="zh-CN" altLang="en-US" sz="3200"/>
                    </a:p>
                  </a:txBody>
                  <a:tcPr/>
                </a:tc>
                <a:tc>
                  <a:txBody>
                    <a:bodyPr/>
                    <a:p>
                      <a:pPr algn="ctr">
                        <a:buClrTx/>
                        <a:buSzTx/>
                        <a:buFontTx/>
                        <a:buNone/>
                      </a:pPr>
                      <a:r>
                        <a:rPr lang="zh-CN" altLang="en-US" sz="3200"/>
                        <a:t>他评2</a:t>
                      </a:r>
                      <a:endParaRPr lang="zh-CN" altLang="en-US" sz="3200"/>
                    </a:p>
                  </a:txBody>
                  <a:tcPr/>
                </a:tc>
                <a:tc>
                  <a:txBody>
                    <a:bodyPr/>
                    <a:p>
                      <a:pPr algn="ctr">
                        <a:buClrTx/>
                        <a:buSzTx/>
                        <a:buFontTx/>
                        <a:buNone/>
                      </a:pPr>
                      <a:r>
                        <a:rPr lang="zh-CN" altLang="en-US" sz="3200"/>
                        <a:t>组长评价</a:t>
                      </a:r>
                      <a:endParaRPr lang="zh-CN" altLang="en-US" sz="3200"/>
                    </a:p>
                  </a:txBody>
                  <a:tcPr/>
                </a:tc>
                <a:tc>
                  <a:txBody>
                    <a:bodyPr/>
                    <a:p>
                      <a:pPr algn="ctr">
                        <a:buClrTx/>
                        <a:buSzTx/>
                        <a:buFontTx/>
                        <a:buNone/>
                      </a:pPr>
                      <a:r>
                        <a:rPr lang="zh-CN" altLang="en-US" sz="3200"/>
                        <a:t>总评</a:t>
                      </a:r>
                      <a:endParaRPr lang="zh-CN" altLang="en-US" sz="3200"/>
                    </a:p>
                  </a:txBody>
                  <a:tcPr/>
                </a:tc>
              </a:tr>
              <a:tr h="1435100">
                <a:tc>
                  <a:txBody>
                    <a:bodyPr/>
                    <a:p>
                      <a:pPr>
                        <a:buNone/>
                      </a:pPr>
                      <a:endParaRPr lang="zh-CN" altLang="en-US"/>
                    </a:p>
                  </a:txBody>
                  <a:tcPr/>
                </a:tc>
                <a:tc>
                  <a:txBody>
                    <a:bodyPr/>
                    <a:p>
                      <a:pPr>
                        <a:buNone/>
                      </a:pPr>
                      <a:r>
                        <a:rPr lang="en-US" altLang="zh-CN"/>
                        <a:t>94</a:t>
                      </a:r>
                      <a:endParaRPr lang="en-US" altLang="zh-CN"/>
                    </a:p>
                  </a:txBody>
                  <a:tcPr/>
                </a:tc>
                <a:tc>
                  <a:txBody>
                    <a:bodyPr/>
                    <a:p>
                      <a:pPr>
                        <a:buNone/>
                      </a:pPr>
                      <a:r>
                        <a:rPr lang="en-US" altLang="zh-CN"/>
                        <a:t>95</a:t>
                      </a:r>
                      <a:endParaRPr lang="en-US" altLang="zh-CN"/>
                    </a:p>
                  </a:txBody>
                  <a:tcPr/>
                </a:tc>
                <a:tc>
                  <a:txBody>
                    <a:bodyPr/>
                    <a:p>
                      <a:pPr>
                        <a:buNone/>
                      </a:pPr>
                      <a:r>
                        <a:rPr lang="en-US" altLang="zh-CN"/>
                        <a:t>95</a:t>
                      </a:r>
                      <a:endParaRPr lang="en-US" altLang="zh-CN"/>
                    </a:p>
                  </a:txBody>
                  <a:tcPr/>
                </a:tc>
                <a:tc>
                  <a:txBody>
                    <a:bodyPr/>
                    <a:p>
                      <a:pPr>
                        <a:buNone/>
                      </a:pPr>
                      <a:r>
                        <a:rPr lang="en-US" altLang="zh-CN"/>
                        <a:t>96</a:t>
                      </a:r>
                      <a:endParaRPr lang="en-US" altLang="zh-CN"/>
                    </a:p>
                  </a:txBody>
                  <a:tcPr/>
                </a:tc>
                <a:tc>
                  <a:txBody>
                    <a:bodyPr/>
                    <a:p>
                      <a:pPr>
                        <a:buNone/>
                      </a:pPr>
                      <a:r>
                        <a:rPr lang="en-US" altLang="zh-CN"/>
                        <a:t>94.8</a:t>
                      </a:r>
                      <a:endParaRPr lang="en-US" altLang="zh-CN"/>
                    </a:p>
                  </a:txBody>
                  <a:tcPr/>
                </a:tc>
              </a:tr>
              <a:tr h="1435100">
                <a:tc>
                  <a:txBody>
                    <a:bodyPr/>
                    <a:p>
                      <a:pPr>
                        <a:buNone/>
                      </a:pPr>
                      <a:endParaRPr lang="zh-CN" altLang="en-US"/>
                    </a:p>
                  </a:txBody>
                  <a:tcPr/>
                </a:tc>
                <a:tc>
                  <a:txBody>
                    <a:bodyPr/>
                    <a:p>
                      <a:pPr>
                        <a:buNone/>
                      </a:pPr>
                      <a:r>
                        <a:rPr lang="en-US" altLang="zh-CN"/>
                        <a:t>95</a:t>
                      </a:r>
                      <a:endParaRPr lang="en-US" altLang="zh-CN"/>
                    </a:p>
                  </a:txBody>
                  <a:tcPr/>
                </a:tc>
                <a:tc>
                  <a:txBody>
                    <a:bodyPr/>
                    <a:p>
                      <a:pPr>
                        <a:buNone/>
                      </a:pPr>
                      <a:r>
                        <a:rPr lang="en-US" altLang="zh-CN"/>
                        <a:t>95</a:t>
                      </a:r>
                      <a:endParaRPr lang="en-US" altLang="zh-CN"/>
                    </a:p>
                  </a:txBody>
                  <a:tcPr/>
                </a:tc>
                <a:tc>
                  <a:txBody>
                    <a:bodyPr/>
                    <a:p>
                      <a:pPr>
                        <a:buNone/>
                      </a:pPr>
                      <a:r>
                        <a:rPr lang="en-US" altLang="zh-CN"/>
                        <a:t>96</a:t>
                      </a:r>
                      <a:endParaRPr lang="en-US" altLang="zh-CN"/>
                    </a:p>
                  </a:txBody>
                  <a:tcPr/>
                </a:tc>
                <a:tc>
                  <a:txBody>
                    <a:bodyPr/>
                    <a:p>
                      <a:pPr>
                        <a:buNone/>
                      </a:pPr>
                      <a:r>
                        <a:rPr lang="en-US" altLang="zh-CN"/>
                        <a:t>95</a:t>
                      </a:r>
                      <a:endParaRPr lang="en-US" altLang="zh-CN"/>
                    </a:p>
                  </a:txBody>
                  <a:tcPr/>
                </a:tc>
                <a:tc>
                  <a:txBody>
                    <a:bodyPr/>
                    <a:p>
                      <a:pPr>
                        <a:buNone/>
                      </a:pPr>
                      <a:r>
                        <a:rPr lang="en-US" altLang="zh-CN"/>
                        <a:t>95.3</a:t>
                      </a:r>
                      <a:endParaRPr lang="en-US" altLang="zh-CN"/>
                    </a:p>
                  </a:txBody>
                  <a:tcPr/>
                </a:tc>
              </a:tr>
              <a:tr h="1435100">
                <a:tc>
                  <a:txBody>
                    <a:bodyPr/>
                    <a:p>
                      <a:pPr>
                        <a:buNone/>
                      </a:pPr>
                      <a:endParaRPr lang="zh-CN" altLang="en-US"/>
                    </a:p>
                  </a:txBody>
                  <a:tcPr/>
                </a:tc>
                <a:tc>
                  <a:txBody>
                    <a:bodyPr/>
                    <a:p>
                      <a:pPr>
                        <a:buNone/>
                      </a:pPr>
                      <a:r>
                        <a:rPr lang="en-US" altLang="zh-CN"/>
                        <a:t>95</a:t>
                      </a:r>
                      <a:endParaRPr lang="en-US" altLang="zh-CN"/>
                    </a:p>
                  </a:txBody>
                  <a:tcPr/>
                </a:tc>
                <a:tc>
                  <a:txBody>
                    <a:bodyPr/>
                    <a:p>
                      <a:pPr>
                        <a:buNone/>
                      </a:pPr>
                      <a:r>
                        <a:rPr lang="en-US" altLang="zh-CN"/>
                        <a:t>97</a:t>
                      </a:r>
                      <a:endParaRPr lang="en-US" altLang="zh-CN"/>
                    </a:p>
                  </a:txBody>
                  <a:tcPr/>
                </a:tc>
                <a:tc>
                  <a:txBody>
                    <a:bodyPr/>
                    <a:p>
                      <a:pPr>
                        <a:buNone/>
                      </a:pPr>
                      <a:r>
                        <a:rPr lang="en-US" altLang="zh-CN"/>
                        <a:t>96</a:t>
                      </a:r>
                      <a:endParaRPr lang="en-US" altLang="zh-CN"/>
                    </a:p>
                  </a:txBody>
                  <a:tcPr/>
                </a:tc>
                <a:tc>
                  <a:txBody>
                    <a:bodyPr/>
                    <a:p>
                      <a:pPr>
                        <a:buNone/>
                      </a:pPr>
                      <a:r>
                        <a:rPr lang="en-US" altLang="zh-CN"/>
                        <a:t>97</a:t>
                      </a:r>
                      <a:endParaRPr lang="en-US" altLang="zh-CN"/>
                    </a:p>
                  </a:txBody>
                  <a:tcPr/>
                </a:tc>
                <a:tc>
                  <a:txBody>
                    <a:bodyPr/>
                    <a:p>
                      <a:pPr>
                        <a:buNone/>
                      </a:pPr>
                      <a:r>
                        <a:rPr lang="en-US" altLang="zh-CN"/>
                        <a:t>96.1</a:t>
                      </a:r>
                      <a:endParaRPr lang="en-US" altLang="zh-CN"/>
                    </a:p>
                  </a:txBody>
                  <a:tcPr/>
                </a:tc>
              </a:tr>
            </a:tbl>
          </a:graphicData>
        </a:graphic>
      </p:graphicFrame>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95" name="矩形 94"/>
          <p:cNvSpPr/>
          <p:nvPr/>
        </p:nvSpPr>
        <p:spPr>
          <a:xfrm>
            <a:off x="1236345" y="2404110"/>
            <a:ext cx="1203960" cy="460375"/>
          </a:xfrm>
          <a:prstGeom prst="rect">
            <a:avLst/>
          </a:prstGeom>
        </p:spPr>
        <p:txBody>
          <a:bodyPr wrap="square">
            <a:spAutoFit/>
          </a:bodyPr>
          <a:p>
            <a:r>
              <a:rPr lang="zh-CN" altLang="en-US" sz="2400" b="1" dirty="0"/>
              <a:t>邢海粟</a:t>
            </a:r>
            <a:endParaRPr lang="zh-CN" altLang="en-US" sz="2400" b="1" dirty="0"/>
          </a:p>
        </p:txBody>
      </p:sp>
      <p:sp>
        <p:nvSpPr>
          <p:cNvPr id="126" name="矩形 125"/>
          <p:cNvSpPr/>
          <p:nvPr/>
        </p:nvSpPr>
        <p:spPr>
          <a:xfrm>
            <a:off x="1236660" y="3809803"/>
            <a:ext cx="1097280" cy="460375"/>
          </a:xfrm>
          <a:prstGeom prst="rect">
            <a:avLst/>
          </a:prstGeom>
        </p:spPr>
        <p:txBody>
          <a:bodyPr wrap="none">
            <a:spAutoFit/>
          </a:bodyPr>
          <a:p>
            <a:r>
              <a:rPr lang="zh-CN" altLang="en-US" sz="2400" b="1" dirty="0"/>
              <a:t>章拾瑜</a:t>
            </a:r>
            <a:endParaRPr lang="zh-CN" altLang="en-US" sz="2400" b="1" dirty="0"/>
          </a:p>
        </p:txBody>
      </p:sp>
      <p:sp>
        <p:nvSpPr>
          <p:cNvPr id="127" name="矩形 126"/>
          <p:cNvSpPr/>
          <p:nvPr/>
        </p:nvSpPr>
        <p:spPr>
          <a:xfrm>
            <a:off x="1236660" y="5202358"/>
            <a:ext cx="1097280" cy="460375"/>
          </a:xfrm>
          <a:prstGeom prst="rect">
            <a:avLst/>
          </a:prstGeom>
        </p:spPr>
        <p:txBody>
          <a:bodyPr wrap="none">
            <a:spAutoFit/>
          </a:bodyPr>
          <a:p>
            <a:r>
              <a:rPr lang="zh-CN" altLang="en-US" sz="2400" b="1" dirty="0"/>
              <a:t>黄德煜</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932" y="2775168"/>
            <a:ext cx="5351566" cy="645160"/>
          </a:xfrm>
          <a:prstGeom prst="rect">
            <a:avLst/>
          </a:prstGeom>
          <a:noFill/>
        </p:spPr>
        <p:txBody>
          <a:bodyPr wrap="square" rtlCol="0">
            <a:spAutoFit/>
          </a:bodyPr>
          <a:lstStyle/>
          <a:p>
            <a:pPr algn="dist"/>
            <a:r>
              <a:rPr lang="en-US" altLang="zh-CN" sz="3600" dirty="0" smtClean="0">
                <a:solidFill>
                  <a:schemeClr val="tx1">
                    <a:lumMod val="75000"/>
                    <a:lumOff val="25000"/>
                  </a:schemeClr>
                </a:solidFill>
                <a:cs typeface="+mn-ea"/>
                <a:sym typeface="+mn-lt"/>
              </a:rPr>
              <a:t>SE2020-G06-</a:t>
            </a:r>
            <a:r>
              <a:rPr lang="zh-CN" altLang="en-US" sz="3600" dirty="0" smtClean="0">
                <a:solidFill>
                  <a:schemeClr val="tx1">
                    <a:lumMod val="75000"/>
                    <a:lumOff val="25000"/>
                  </a:schemeClr>
                </a:solidFill>
                <a:cs typeface="+mn-ea"/>
                <a:sym typeface="+mn-lt"/>
              </a:rPr>
              <a:t>实现</a:t>
            </a:r>
            <a:r>
              <a:rPr lang="zh-CN" altLang="en-US" sz="3600" dirty="0" smtClean="0">
                <a:solidFill>
                  <a:schemeClr val="tx1">
                    <a:lumMod val="75000"/>
                    <a:lumOff val="25000"/>
                  </a:schemeClr>
                </a:solidFill>
                <a:cs typeface="+mn-ea"/>
                <a:sym typeface="+mn-lt"/>
              </a:rPr>
              <a:t>阶段</a:t>
            </a:r>
            <a:endParaRPr lang="zh-CN" altLang="en-US" sz="3600" dirty="0" smtClean="0">
              <a:solidFill>
                <a:schemeClr val="tx1">
                  <a:lumMod val="75000"/>
                  <a:lumOff val="25000"/>
                </a:schemeClr>
              </a:solidFill>
              <a:cs typeface="+mn-ea"/>
              <a:sym typeface="+mn-lt"/>
            </a:endParaRPr>
          </a:p>
        </p:txBody>
      </p:sp>
      <p:sp>
        <p:nvSpPr>
          <p:cNvPr id="3" name="文本框 2"/>
          <p:cNvSpPr txBox="1"/>
          <p:nvPr/>
        </p:nvSpPr>
        <p:spPr>
          <a:xfrm>
            <a:off x="5664932" y="1328507"/>
            <a:ext cx="5351566" cy="1446550"/>
          </a:xfrm>
          <a:prstGeom prst="rect">
            <a:avLst/>
          </a:prstGeom>
          <a:noFill/>
        </p:spPr>
        <p:txBody>
          <a:bodyPr wrap="square" rtlCol="0">
            <a:spAutoFit/>
          </a:bodyPr>
          <a:lstStyle/>
          <a:p>
            <a:pPr algn="dist"/>
            <a:r>
              <a:rPr lang="zh-CN" altLang="en-US" sz="8800" dirty="0">
                <a:solidFill>
                  <a:srgbClr val="37A866"/>
                </a:solidFill>
                <a:cs typeface="+mn-ea"/>
                <a:sym typeface="+mn-lt"/>
              </a:rPr>
              <a:t>谢</a:t>
            </a:r>
            <a:r>
              <a:rPr lang="zh-CN" altLang="en-US" sz="8800" dirty="0" smtClean="0">
                <a:solidFill>
                  <a:srgbClr val="37A866"/>
                </a:solidFill>
                <a:cs typeface="+mn-ea"/>
                <a:sym typeface="+mn-lt"/>
              </a:rPr>
              <a:t>谢观看</a:t>
            </a:r>
            <a:endParaRPr lang="zh-CN" altLang="en-US" sz="8800" dirty="0">
              <a:solidFill>
                <a:srgbClr val="37A866"/>
              </a:solidFill>
              <a:cs typeface="+mn-ea"/>
              <a:sym typeface="+mn-lt"/>
            </a:endParaRPr>
          </a:p>
        </p:txBody>
      </p:sp>
      <p:cxnSp>
        <p:nvCxnSpPr>
          <p:cNvPr id="4" name="直接连接符 3"/>
          <p:cNvCxnSpPr/>
          <p:nvPr/>
        </p:nvCxnSpPr>
        <p:spPr>
          <a:xfrm>
            <a:off x="5812415" y="36112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38673" y="3791802"/>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感谢一路有你，最美好的陪伴莫过于倾听。</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rot="5400000">
            <a:off x="2355850" y="1059815"/>
            <a:ext cx="2332990" cy="521970"/>
          </a:xfrm>
          <a:prstGeom prst="rect">
            <a:avLst/>
          </a:prstGeom>
          <a:noFill/>
        </p:spPr>
        <p:txBody>
          <a:bodyPr wrap="square" rtlCol="0">
            <a:spAutoFit/>
          </a:bodyPr>
          <a:lstStyle/>
          <a:p>
            <a:r>
              <a:rPr lang="en-US" altLang="zh-CN" sz="2800" dirty="0">
                <a:solidFill>
                  <a:schemeClr val="bg1">
                    <a:lumMod val="65000"/>
                  </a:schemeClr>
                </a:solidFill>
                <a:cs typeface="+mn-ea"/>
                <a:sym typeface="+mn-lt"/>
              </a:rPr>
              <a:t>CONTENTS</a:t>
            </a:r>
            <a:endParaRPr lang="zh-CN" altLang="en-US" sz="2800" dirty="0">
              <a:solidFill>
                <a:schemeClr val="bg1">
                  <a:lumMod val="65000"/>
                </a:schemeClr>
              </a:solidFill>
              <a:cs typeface="+mn-ea"/>
              <a:sym typeface="+mn-lt"/>
            </a:endParaRPr>
          </a:p>
        </p:txBody>
      </p:sp>
      <p:sp>
        <p:nvSpPr>
          <p:cNvPr id="23" name="圆角矩形 22"/>
          <p:cNvSpPr/>
          <p:nvPr/>
        </p:nvSpPr>
        <p:spPr>
          <a:xfrm>
            <a:off x="6125209" y="461092"/>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1</a:t>
            </a:r>
            <a:endParaRPr lang="zh-CN" altLang="en-US" sz="3600" b="1" dirty="0">
              <a:cs typeface="+mn-ea"/>
              <a:sym typeface="+mn-lt"/>
            </a:endParaRPr>
          </a:p>
        </p:txBody>
      </p:sp>
      <p:sp>
        <p:nvSpPr>
          <p:cNvPr id="24" name="圆角矩形 23"/>
          <p:cNvSpPr/>
          <p:nvPr/>
        </p:nvSpPr>
        <p:spPr>
          <a:xfrm>
            <a:off x="6125209" y="1502840"/>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2</a:t>
            </a:r>
            <a:endParaRPr lang="zh-CN" altLang="en-US" sz="3600" b="1" dirty="0">
              <a:cs typeface="+mn-ea"/>
              <a:sym typeface="+mn-lt"/>
            </a:endParaRPr>
          </a:p>
        </p:txBody>
      </p:sp>
      <p:sp>
        <p:nvSpPr>
          <p:cNvPr id="25" name="圆角矩形 24"/>
          <p:cNvSpPr/>
          <p:nvPr/>
        </p:nvSpPr>
        <p:spPr>
          <a:xfrm>
            <a:off x="6125209" y="254458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3</a:t>
            </a:r>
            <a:endParaRPr lang="zh-CN" altLang="en-US" sz="3600" b="1" dirty="0">
              <a:cs typeface="+mn-ea"/>
              <a:sym typeface="+mn-lt"/>
            </a:endParaRPr>
          </a:p>
        </p:txBody>
      </p:sp>
      <p:sp>
        <p:nvSpPr>
          <p:cNvPr id="26" name="圆角矩形 25"/>
          <p:cNvSpPr/>
          <p:nvPr/>
        </p:nvSpPr>
        <p:spPr>
          <a:xfrm>
            <a:off x="6125209" y="358633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4</a:t>
            </a:r>
            <a:endParaRPr lang="zh-CN" altLang="en-US" sz="3600" b="1" dirty="0">
              <a:cs typeface="+mn-ea"/>
              <a:sym typeface="+mn-lt"/>
            </a:endParaRPr>
          </a:p>
        </p:txBody>
      </p:sp>
      <p:sp>
        <p:nvSpPr>
          <p:cNvPr id="27" name="文本框 26"/>
          <p:cNvSpPr txBox="1"/>
          <p:nvPr/>
        </p:nvSpPr>
        <p:spPr>
          <a:xfrm>
            <a:off x="3998027" y="370287"/>
            <a:ext cx="1107996" cy="1783080"/>
          </a:xfrm>
          <a:prstGeom prst="rect">
            <a:avLst/>
          </a:prstGeom>
          <a:noFill/>
        </p:spPr>
        <p:txBody>
          <a:bodyPr vert="eaVert" wrap="square" rtlCol="0">
            <a:spAutoFit/>
          </a:bodyPr>
          <a:lstStyle/>
          <a:p>
            <a:r>
              <a:rPr lang="zh-CN" altLang="en-US" sz="6000" dirty="0">
                <a:solidFill>
                  <a:schemeClr val="tx1">
                    <a:lumMod val="75000"/>
                    <a:lumOff val="25000"/>
                  </a:schemeClr>
                </a:solidFill>
                <a:cs typeface="+mn-ea"/>
                <a:sym typeface="+mn-lt"/>
              </a:rPr>
              <a:t>目录</a:t>
            </a:r>
            <a:endParaRPr lang="zh-CN" altLang="en-US" sz="6000" dirty="0">
              <a:solidFill>
                <a:schemeClr val="tx1">
                  <a:lumMod val="75000"/>
                  <a:lumOff val="25000"/>
                </a:schemeClr>
              </a:solidFill>
              <a:cs typeface="+mn-ea"/>
              <a:sym typeface="+mn-lt"/>
            </a:endParaRPr>
          </a:p>
        </p:txBody>
      </p:sp>
      <p:cxnSp>
        <p:nvCxnSpPr>
          <p:cNvPr id="28" name="直接连接符 27"/>
          <p:cNvCxnSpPr/>
          <p:nvPr/>
        </p:nvCxnSpPr>
        <p:spPr>
          <a:xfrm>
            <a:off x="3890942" y="461000"/>
            <a:ext cx="0" cy="4449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39610" y="518486"/>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代码规范</a:t>
            </a:r>
            <a:endParaRPr lang="zh-CN" altLang="en-US" sz="3200" dirty="0">
              <a:solidFill>
                <a:schemeClr val="tx1">
                  <a:lumMod val="75000"/>
                  <a:lumOff val="25000"/>
                </a:schemeClr>
              </a:solidFill>
              <a:cs typeface="+mn-ea"/>
              <a:sym typeface="+mn-lt"/>
            </a:endParaRPr>
          </a:p>
        </p:txBody>
      </p:sp>
      <p:sp>
        <p:nvSpPr>
          <p:cNvPr id="30" name="文本框 29"/>
          <p:cNvSpPr txBox="1"/>
          <p:nvPr/>
        </p:nvSpPr>
        <p:spPr>
          <a:xfrm>
            <a:off x="7039610" y="1562100"/>
            <a:ext cx="415544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代码实现及代码清单</a:t>
            </a:r>
            <a:endParaRPr lang="zh-CN" altLang="en-US" sz="3200" dirty="0">
              <a:solidFill>
                <a:schemeClr val="tx1">
                  <a:lumMod val="75000"/>
                  <a:lumOff val="25000"/>
                </a:schemeClr>
              </a:solidFill>
              <a:cs typeface="+mn-ea"/>
              <a:sym typeface="+mn-lt"/>
            </a:endParaRPr>
          </a:p>
        </p:txBody>
      </p:sp>
      <p:sp>
        <p:nvSpPr>
          <p:cNvPr id="31" name="文本框 30"/>
          <p:cNvSpPr txBox="1"/>
          <p:nvPr/>
        </p:nvSpPr>
        <p:spPr>
          <a:xfrm>
            <a:off x="7039610" y="2605405"/>
            <a:ext cx="415544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测试及测试用例</a:t>
            </a:r>
            <a:endParaRPr lang="zh-CN" altLang="en-US" sz="3200" dirty="0">
              <a:solidFill>
                <a:schemeClr val="tx1">
                  <a:lumMod val="75000"/>
                  <a:lumOff val="25000"/>
                </a:schemeClr>
              </a:solidFill>
              <a:cs typeface="+mn-ea"/>
              <a:sym typeface="+mn-lt"/>
            </a:endParaRPr>
          </a:p>
        </p:txBody>
      </p:sp>
      <p:sp>
        <p:nvSpPr>
          <p:cNvPr id="32" name="文本框 31"/>
          <p:cNvSpPr txBox="1"/>
          <p:nvPr/>
        </p:nvSpPr>
        <p:spPr>
          <a:xfrm>
            <a:off x="7039610" y="3644265"/>
            <a:ext cx="402272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会议记录及配置管理</a:t>
            </a:r>
            <a:endParaRPr lang="zh-CN" altLang="en-US" sz="3200" dirty="0">
              <a:solidFill>
                <a:schemeClr val="tx1">
                  <a:lumMod val="75000"/>
                  <a:lumOff val="25000"/>
                </a:schemeClr>
              </a:solidFill>
              <a:cs typeface="+mn-ea"/>
              <a:sym typeface="+mn-lt"/>
            </a:endParaRPr>
          </a:p>
        </p:txBody>
      </p:sp>
      <p:sp>
        <p:nvSpPr>
          <p:cNvPr id="2" name="圆角矩形 1"/>
          <p:cNvSpPr/>
          <p:nvPr/>
        </p:nvSpPr>
        <p:spPr>
          <a:xfrm>
            <a:off x="6125209" y="462230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600" b="1" dirty="0">
                <a:cs typeface="+mn-ea"/>
                <a:sym typeface="+mn-lt"/>
              </a:rPr>
              <a:t>5</a:t>
            </a:r>
            <a:endParaRPr lang="en-US" sz="3600" b="1" dirty="0">
              <a:cs typeface="+mn-ea"/>
              <a:sym typeface="+mn-lt"/>
            </a:endParaRPr>
          </a:p>
        </p:txBody>
      </p:sp>
      <p:sp>
        <p:nvSpPr>
          <p:cNvPr id="3" name="文本框 2"/>
          <p:cNvSpPr txBox="1"/>
          <p:nvPr/>
        </p:nvSpPr>
        <p:spPr>
          <a:xfrm>
            <a:off x="7039610" y="468312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sp>
        <p:nvSpPr>
          <p:cNvPr id="4" name="圆角矩形 3"/>
          <p:cNvSpPr/>
          <p:nvPr/>
        </p:nvSpPr>
        <p:spPr>
          <a:xfrm>
            <a:off x="6125209" y="567929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6</a:t>
            </a:r>
            <a:endParaRPr lang="zh-CN" altLang="en-US" sz="3600" b="1" dirty="0">
              <a:cs typeface="+mn-ea"/>
              <a:sym typeface="+mn-lt"/>
            </a:endParaRPr>
          </a:p>
        </p:txBody>
      </p:sp>
      <p:sp>
        <p:nvSpPr>
          <p:cNvPr id="5" name="文本框 4"/>
          <p:cNvSpPr txBox="1"/>
          <p:nvPr/>
        </p:nvSpPr>
        <p:spPr>
          <a:xfrm>
            <a:off x="7039610" y="5737077"/>
            <a:ext cx="3718560"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1</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5694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代码规范</a:t>
            </a:r>
            <a:r>
              <a:rPr lang="en-US" altLang="zh-CN" sz="1200" dirty="0">
                <a:solidFill>
                  <a:schemeClr val="tx1">
                    <a:lumMod val="75000"/>
                    <a:lumOff val="25000"/>
                  </a:schemeClr>
                </a:solidFill>
                <a:cs typeface="+mn-ea"/>
                <a:sym typeface="+mn-lt"/>
              </a:rPr>
              <a:t>[1]</a:t>
            </a:r>
            <a:r>
              <a:rPr lang="en-US" altLang="zh-CN" sz="1200" dirty="0">
                <a:solidFill>
                  <a:schemeClr val="tx1">
                    <a:lumMod val="75000"/>
                    <a:lumOff val="25000"/>
                  </a:schemeClr>
                </a:solidFill>
                <a:cs typeface="+mn-ea"/>
                <a:sym typeface="+mn-lt"/>
              </a:rPr>
              <a:t>[6]</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所谓编码就是把软件设计结果翻译成用某种程序设计语言书写的程序。</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代码规范说明文档</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52145" y="2157095"/>
            <a:ext cx="2506980" cy="4661535"/>
          </a:xfrm>
          <a:prstGeom prst="rect">
            <a:avLst/>
          </a:prstGeom>
          <a:noFill/>
          <a:ln w="9525">
            <a:noFill/>
          </a:ln>
        </p:spPr>
        <p:txBody>
          <a:bodyPr wrap="square">
            <a:spAutoFit/>
          </a:bodyPr>
          <a:p>
            <a:pPr algn="l" fontAlgn="auto">
              <a:lnSpc>
                <a:spcPct val="150000"/>
              </a:lnSpc>
              <a:buClrTx/>
              <a:buSzTx/>
              <a:buFontTx/>
            </a:pPr>
            <a:r>
              <a:rPr lang="zh-CN" sz="1800" b="0" dirty="0">
                <a:solidFill>
                  <a:schemeClr val="tx1">
                    <a:lumMod val="75000"/>
                    <a:lumOff val="25000"/>
                  </a:schemeClr>
                </a:solidFill>
                <a:cs typeface="+mn-ea"/>
              </a:rPr>
              <a:t>一、代码风格</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二、代码整洁</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三、流控制结构</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四</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注释</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五</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字符串的使用</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六</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集合</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七</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参数的使用</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八</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变量</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九</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类成员</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十</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构造函数</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十一</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异步</a:t>
            </a:r>
            <a:endParaRPr lang="zh-CN" sz="1800" b="0" dirty="0">
              <a:solidFill>
                <a:schemeClr val="tx1">
                  <a:lumMod val="75000"/>
                  <a:lumOff val="25000"/>
                </a:schemeClr>
              </a:solidFill>
              <a:cs typeface="+mn-ea"/>
            </a:endParaRPr>
          </a:p>
        </p:txBody>
      </p:sp>
      <p:graphicFrame>
        <p:nvGraphicFramePr>
          <p:cNvPr id="3" name="对象 2">
            <a:hlinkClick r:id="" action="ppaction://ole?verb="/>
          </p:cNvPr>
          <p:cNvGraphicFramePr>
            <a:graphicFrameLocks noChangeAspect="1"/>
          </p:cNvGraphicFramePr>
          <p:nvPr/>
        </p:nvGraphicFramePr>
        <p:xfrm>
          <a:off x="6971665" y="24892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6971665" y="24892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8517255" y="24892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8517255" y="248920"/>
                        <a:ext cx="971550" cy="800100"/>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2917825" y="1466850"/>
            <a:ext cx="4333875" cy="5351780"/>
          </a:xfrm>
          <a:prstGeom prst="rect">
            <a:avLst/>
          </a:prstGeom>
        </p:spPr>
      </p:pic>
      <p:pic>
        <p:nvPicPr>
          <p:cNvPr id="6" name="图片 5"/>
          <p:cNvPicPr>
            <a:picLocks noChangeAspect="1"/>
          </p:cNvPicPr>
          <p:nvPr/>
        </p:nvPicPr>
        <p:blipFill>
          <a:blip r:embed="rId6"/>
          <a:stretch>
            <a:fillRect/>
          </a:stretch>
        </p:blipFill>
        <p:spPr>
          <a:xfrm>
            <a:off x="7409180" y="1466850"/>
            <a:ext cx="4578985" cy="2543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Dart</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620760"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620760"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166350"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10166350" y="140970"/>
                        <a:ext cx="971550" cy="800100"/>
                      </a:xfrm>
                      <a:prstGeom prst="rect">
                        <a:avLst/>
                      </a:prstGeom>
                    </p:spPr>
                  </p:pic>
                </p:oleObj>
              </mc:Fallback>
            </mc:AlternateContent>
          </a:graphicData>
        </a:graphic>
      </p:graphicFrame>
      <p:pic>
        <p:nvPicPr>
          <p:cNvPr id="2" name="图片 1"/>
          <p:cNvPicPr>
            <a:picLocks noChangeAspect="1"/>
          </p:cNvPicPr>
          <p:nvPr/>
        </p:nvPicPr>
        <p:blipFill>
          <a:blip r:embed="rId5"/>
          <a:stretch>
            <a:fillRect/>
          </a:stretch>
        </p:blipFill>
        <p:spPr>
          <a:xfrm>
            <a:off x="227965" y="1104900"/>
            <a:ext cx="6369050" cy="5478145"/>
          </a:xfrm>
          <a:prstGeom prst="rect">
            <a:avLst/>
          </a:prstGeom>
        </p:spPr>
      </p:pic>
      <p:pic>
        <p:nvPicPr>
          <p:cNvPr id="7" name="图片 6"/>
          <p:cNvPicPr>
            <a:picLocks noChangeAspect="1"/>
          </p:cNvPicPr>
          <p:nvPr/>
        </p:nvPicPr>
        <p:blipFill>
          <a:blip r:embed="rId6"/>
          <a:srcRect l="3258"/>
          <a:stretch>
            <a:fillRect/>
          </a:stretch>
        </p:blipFill>
        <p:spPr>
          <a:xfrm>
            <a:off x="6567170" y="1525905"/>
            <a:ext cx="5624830" cy="4481195"/>
          </a:xfrm>
          <a:prstGeom prst="rect">
            <a:avLst/>
          </a:prstGeom>
        </p:spPr>
      </p:pic>
      <p:pic>
        <p:nvPicPr>
          <p:cNvPr id="5" name="图片 4"/>
          <p:cNvPicPr>
            <a:picLocks noChangeAspect="1"/>
          </p:cNvPicPr>
          <p:nvPr/>
        </p:nvPicPr>
        <p:blipFill>
          <a:blip r:embed="rId7"/>
          <a:stretch>
            <a:fillRect/>
          </a:stretch>
        </p:blipFill>
        <p:spPr>
          <a:xfrm>
            <a:off x="6822440" y="3924300"/>
            <a:ext cx="5326380" cy="2551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273810" y="1049020"/>
            <a:ext cx="9222105" cy="5614670"/>
          </a:xfrm>
          <a:prstGeom prst="rect">
            <a:avLst/>
          </a:prstGeom>
        </p:spPr>
      </p:pic>
      <p:sp>
        <p:nvSpPr>
          <p:cNvPr id="8" name="文本框 7"/>
          <p:cNvSpPr txBox="1"/>
          <p:nvPr/>
        </p:nvSpPr>
        <p:spPr>
          <a:xfrm>
            <a:off x="1273810" y="2936875"/>
            <a:ext cx="2830830" cy="368300"/>
          </a:xfrm>
          <a:prstGeom prst="rect">
            <a:avLst/>
          </a:prstGeom>
          <a:noFill/>
        </p:spPr>
        <p:txBody>
          <a:bodyPr wrap="none" rtlCol="0">
            <a:spAutoFit/>
          </a:bodyPr>
          <a:p>
            <a:r>
              <a:rPr lang="zh-CN" altLang="en-US">
                <a:solidFill>
                  <a:srgbClr val="FF0000"/>
                </a:solidFill>
              </a:rPr>
              <a:t>小写</a:t>
            </a:r>
            <a:r>
              <a:rPr lang="en-US" altLang="zh-CN">
                <a:solidFill>
                  <a:srgbClr val="FF0000"/>
                </a:solidFill>
              </a:rPr>
              <a:t>+</a:t>
            </a:r>
            <a:r>
              <a:rPr lang="zh-CN" altLang="en-US">
                <a:solidFill>
                  <a:srgbClr val="FF0000"/>
                </a:solidFill>
              </a:rPr>
              <a:t>下划线来命名库文件</a:t>
            </a:r>
            <a:endParaRPr lang="zh-CN" altLang="en-US">
              <a:solidFill>
                <a:srgbClr val="FF0000"/>
              </a:solidFill>
            </a:endParaRPr>
          </a:p>
        </p:txBody>
      </p:sp>
      <p:sp>
        <p:nvSpPr>
          <p:cNvPr id="9" name="文本框 8"/>
          <p:cNvSpPr txBox="1"/>
          <p:nvPr/>
        </p:nvSpPr>
        <p:spPr>
          <a:xfrm>
            <a:off x="6862445" y="1983105"/>
            <a:ext cx="2011680" cy="368300"/>
          </a:xfrm>
          <a:prstGeom prst="rect">
            <a:avLst/>
          </a:prstGeom>
          <a:noFill/>
        </p:spPr>
        <p:txBody>
          <a:bodyPr wrap="none" rtlCol="0">
            <a:spAutoFit/>
          </a:bodyPr>
          <a:p>
            <a:r>
              <a:rPr lang="zh-CN">
                <a:solidFill>
                  <a:srgbClr val="FF0000"/>
                </a:solidFill>
              </a:rPr>
              <a:t>类使用大驼峰命名</a:t>
            </a:r>
            <a:endParaRPr lang="zh-CN">
              <a:solidFill>
                <a:srgbClr val="FF0000"/>
              </a:solidFill>
            </a:endParaRPr>
          </a:p>
        </p:txBody>
      </p:sp>
      <p:sp>
        <p:nvSpPr>
          <p:cNvPr id="10" name="文本框 9"/>
          <p:cNvSpPr txBox="1"/>
          <p:nvPr/>
        </p:nvSpPr>
        <p:spPr>
          <a:xfrm>
            <a:off x="6290945" y="3855720"/>
            <a:ext cx="3154680" cy="368300"/>
          </a:xfrm>
          <a:prstGeom prst="rect">
            <a:avLst/>
          </a:prstGeom>
          <a:noFill/>
        </p:spPr>
        <p:txBody>
          <a:bodyPr wrap="none" rtlCol="0">
            <a:spAutoFit/>
          </a:bodyPr>
          <a:p>
            <a:pPr algn="l"/>
            <a:r>
              <a:rPr>
                <a:solidFill>
                  <a:srgbClr val="FF0000"/>
                </a:solidFill>
              </a:rPr>
              <a:t>使用小驼峰法命名其他标识符</a:t>
            </a:r>
            <a:endParaRPr>
              <a:solidFill>
                <a:srgbClr val="FF0000"/>
              </a:solidFill>
            </a:endParaRPr>
          </a:p>
        </p:txBody>
      </p:sp>
      <p:sp>
        <p:nvSpPr>
          <p:cNvPr id="2" name="文本框 1"/>
          <p:cNvSpPr txBox="1"/>
          <p:nvPr/>
        </p:nvSpPr>
        <p:spPr>
          <a:xfrm>
            <a:off x="2834005" y="248920"/>
            <a:ext cx="4500880" cy="583565"/>
          </a:xfrm>
          <a:prstGeom prst="rect">
            <a:avLst/>
          </a:prstGeom>
          <a:noFill/>
        </p:spPr>
        <p:txBody>
          <a:bodyPr wrap="square" rtlCol="0">
            <a:spAutoFit/>
          </a:bodyPr>
          <a:p>
            <a:r>
              <a:rPr lang="en-US" altLang="zh-CN" sz="3200" dirty="0">
                <a:solidFill>
                  <a:schemeClr val="tx1">
                    <a:lumMod val="75000"/>
                    <a:lumOff val="25000"/>
                  </a:schemeClr>
                </a:solidFill>
                <a:cs typeface="+mn-ea"/>
                <a:sym typeface="+mn-lt"/>
              </a:rPr>
              <a:t>Dart</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5" name="直接连接符 4"/>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8620760" y="140970"/>
          <a:ext cx="971550" cy="800100"/>
        </p:xfrm>
        <a:graphic>
          <a:graphicData uri="http://schemas.openxmlformats.org/presentationml/2006/ole">
            <mc:AlternateContent xmlns:mc="http://schemas.openxmlformats.org/markup-compatibility/2006">
              <mc:Choice xmlns:v="urn:schemas-microsoft-com:vml" Requires="v">
                <p:oleObj spid="_x0000_s11" name="" showAsIcon="1" r:id="rId2" imgW="971550" imgH="800100" progId="Word.Document.12">
                  <p:embed/>
                </p:oleObj>
              </mc:Choice>
              <mc:Fallback>
                <p:oleObj name="" showAsIcon="1" r:id="rId2" imgW="971550" imgH="800100" progId="Word.Document.12">
                  <p:embed/>
                  <p:pic>
                    <p:nvPicPr>
                      <p:cNvPr id="0" name="图片 1024"/>
                      <p:cNvPicPr/>
                      <p:nvPr/>
                    </p:nvPicPr>
                    <p:blipFill>
                      <a:blip r:embed="rId3"/>
                      <a:stretch>
                        <a:fillRect/>
                      </a:stretch>
                    </p:blipFill>
                    <p:spPr>
                      <a:xfrm>
                        <a:off x="8620760" y="140970"/>
                        <a:ext cx="971550" cy="8001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0166350" y="140970"/>
          <a:ext cx="971550" cy="800100"/>
        </p:xfrm>
        <a:graphic>
          <a:graphicData uri="http://schemas.openxmlformats.org/presentationml/2006/ole">
            <mc:AlternateContent xmlns:mc="http://schemas.openxmlformats.org/markup-compatibility/2006">
              <mc:Choice xmlns:v="urn:schemas-microsoft-com:vml" Requires="v">
                <p:oleObj spid="_x0000_s13" name="" showAsIcon="1" r:id="rId4" imgW="971550" imgH="800100" progId="Package">
                  <p:embed/>
                </p:oleObj>
              </mc:Choice>
              <mc:Fallback>
                <p:oleObj name="" showAsIcon="1" r:id="rId4" imgW="971550" imgH="800100" progId="Package">
                  <p:embed/>
                  <p:pic>
                    <p:nvPicPr>
                      <p:cNvPr id="0" name="图片 1025"/>
                      <p:cNvPicPr/>
                      <p:nvPr/>
                    </p:nvPicPr>
                    <p:blipFill>
                      <a:blip r:embed="rId5"/>
                      <a:stretch>
                        <a:fillRect/>
                      </a:stretch>
                    </p:blipFill>
                    <p:spPr>
                      <a:xfrm>
                        <a:off x="10166350" y="14097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78028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Java</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[1][6]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359775"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359775"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9905365"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9905365" y="140970"/>
                        <a:ext cx="971550" cy="800100"/>
                      </a:xfrm>
                      <a:prstGeom prst="rect">
                        <a:avLst/>
                      </a:prstGeom>
                    </p:spPr>
                  </p:pic>
                </p:oleObj>
              </mc:Fallback>
            </mc:AlternateContent>
          </a:graphicData>
        </a:graphic>
      </p:graphicFrame>
      <p:pic>
        <p:nvPicPr>
          <p:cNvPr id="2" name="图片 1"/>
          <p:cNvPicPr>
            <a:picLocks noChangeAspect="1"/>
          </p:cNvPicPr>
          <p:nvPr/>
        </p:nvPicPr>
        <p:blipFill>
          <a:blip r:embed="rId5"/>
          <a:srcRect l="2137" t="-124" r="2274"/>
          <a:stretch>
            <a:fillRect/>
          </a:stretch>
        </p:blipFill>
        <p:spPr>
          <a:xfrm>
            <a:off x="0" y="1049020"/>
            <a:ext cx="7499985" cy="5125085"/>
          </a:xfrm>
          <a:prstGeom prst="rect">
            <a:avLst/>
          </a:prstGeom>
        </p:spPr>
      </p:pic>
      <p:pic>
        <p:nvPicPr>
          <p:cNvPr id="5" name="图片 4"/>
          <p:cNvPicPr>
            <a:picLocks noChangeAspect="1"/>
          </p:cNvPicPr>
          <p:nvPr/>
        </p:nvPicPr>
        <p:blipFill>
          <a:blip r:embed="rId6"/>
          <a:srcRect l="4100"/>
          <a:stretch>
            <a:fillRect/>
          </a:stretch>
        </p:blipFill>
        <p:spPr>
          <a:xfrm>
            <a:off x="5879465" y="885825"/>
            <a:ext cx="6312535" cy="5288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9b745760-f1fc-4991-a960-16b66e0097f9}"/>
  <p:tag name="TABLE_ENDDRAG_ORIGIN_RECT" val="748*397"/>
  <p:tag name="TABLE_ENDDRAG_RECT" val="156*106*748*397"/>
</p:tagLst>
</file>

<file path=ppt/tags/tag10.xml><?xml version="1.0" encoding="utf-8"?>
<p:tagLst xmlns:p="http://schemas.openxmlformats.org/presentationml/2006/main">
  <p:tag name="ISPRING_PRESENTATION_TITLE" val="演示文稿24"/>
</p:tagLst>
</file>

<file path=ppt/tags/tag2.xml><?xml version="1.0" encoding="utf-8"?>
<p:tagLst xmlns:p="http://schemas.openxmlformats.org/presentationml/2006/main">
  <p:tag name="KSO_WM_UNIT_PLACING_PICTURE_USER_VIEWPORT" val="{&quot;height&quot;:6552,&quot;width&quot;:17808}"/>
</p:tagLst>
</file>

<file path=ppt/tags/tag3.xml><?xml version="1.0" encoding="utf-8"?>
<p:tagLst xmlns:p="http://schemas.openxmlformats.org/presentationml/2006/main">
  <p:tag name="KSO_WM_UNIT_TABLE_BEAUTIFY" val="smartTable{17f0e16b-7db0-4c55-86d4-b4bcd062fe84}"/>
  <p:tag name="TABLE_ENDDRAG_ORIGIN_RECT" val="309*345"/>
  <p:tag name="TABLE_ENDDRAG_RECT" val="27*155*309*346"/>
</p:tagLst>
</file>

<file path=ppt/tags/tag4.xml><?xml version="1.0" encoding="utf-8"?>
<p:tagLst xmlns:p="http://schemas.openxmlformats.org/presentationml/2006/main">
  <p:tag name="KSO_WM_UNIT_TABLE_BEAUTIFY" val="smartTable{be438ad3-9ef3-402f-8aec-fca6b2fa97d0}"/>
  <p:tag name="TABLE_ENDDRAG_ORIGIN_RECT" val="295*348"/>
  <p:tag name="TABLE_ENDDRAG_RECT" val="373*153*295*348"/>
</p:tagLst>
</file>

<file path=ppt/tags/tag5.xml><?xml version="1.0" encoding="utf-8"?>
<p:tagLst xmlns:p="http://schemas.openxmlformats.org/presentationml/2006/main">
  <p:tag name="KSO_WM_UNIT_TABLE_BEAUTIFY" val="smartTable{10eb427b-8dac-488f-96b9-4c1af04cf642}"/>
  <p:tag name="TABLE_ENDDRAG_ORIGIN_RECT" val="265*348"/>
  <p:tag name="TABLE_ENDDRAG_RECT" val="692*149*265*348"/>
</p:tagLst>
</file>

<file path=ppt/tags/tag6.xml><?xml version="1.0" encoding="utf-8"?>
<p:tagLst xmlns:p="http://schemas.openxmlformats.org/presentationml/2006/main">
  <p:tag name="KSO_WM_UNIT_TABLE_BEAUTIFY" val="smartTable{29a27a15-2d32-41b6-8202-4e1ce50127e0}"/>
  <p:tag name="TABLE_ENDDRAG_ORIGIN_RECT" val="378*420"/>
  <p:tag name="TABLE_ENDDRAG_RECT" val="71*82*378*420"/>
</p:tagLst>
</file>

<file path=ppt/tags/tag7.xml><?xml version="1.0" encoding="utf-8"?>
<p:tagLst xmlns:p="http://schemas.openxmlformats.org/presentationml/2006/main">
  <p:tag name="KSO_WM_UNIT_TABLE_BEAUTIFY" val="smartTable{bbe78b91-bb8b-4591-95a8-c7a9dc7e93ef}"/>
  <p:tag name="TABLE_ENDDRAG_ORIGIN_RECT" val="384*422"/>
  <p:tag name="TABLE_ENDDRAG_RECT" val="509*80*384*422"/>
</p:tagLst>
</file>

<file path=ppt/tags/tag8.xml><?xml version="1.0" encoding="utf-8"?>
<p:tagLst xmlns:p="http://schemas.openxmlformats.org/presentationml/2006/main">
  <p:tag name="KSO_WM_UNIT_TABLE_BEAUTIFY" val="smartTable{0cc04910-d645-4def-80a8-bfaadded8f48}"/>
  <p:tag name="TABLE_ENDDRAG_ORIGIN_RECT" val="785*426"/>
  <p:tag name="TABLE_ENDDRAG_RECT" val="112*97*785*426"/>
</p:tagLst>
</file>

<file path=ppt/tags/tag9.xml><?xml version="1.0" encoding="utf-8"?>
<p:tagLst xmlns:p="http://schemas.openxmlformats.org/presentationml/2006/main">
  <p:tag name="KSO_WM_UNIT_TABLE_BEAUTIFY" val="smartTable{20b6c4bb-a82c-451e-99af-35b6d1ab303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2dbxcf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6877</Words>
  <Application>WPS 演示</Application>
  <PresentationFormat>自定义</PresentationFormat>
  <Paragraphs>819</Paragraphs>
  <Slides>39</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28</vt:i4>
      </vt:variant>
      <vt:variant>
        <vt:lpstr>幻灯片标题</vt:lpstr>
      </vt:variant>
      <vt:variant>
        <vt:i4>39</vt:i4>
      </vt:variant>
    </vt:vector>
  </HeadingPairs>
  <TitlesOfParts>
    <vt:vector size="79" baseType="lpstr">
      <vt:lpstr>Arial</vt:lpstr>
      <vt:lpstr>宋体</vt:lpstr>
      <vt:lpstr>Wingdings</vt:lpstr>
      <vt:lpstr>Calibri</vt:lpstr>
      <vt:lpstr>Agency FB</vt:lpstr>
      <vt:lpstr>Trebuchet MS</vt:lpstr>
      <vt:lpstr>微软雅黑</vt:lpstr>
      <vt:lpstr>Arial Unicode MS</vt:lpstr>
      <vt:lpstr>等线</vt:lpstr>
      <vt:lpstr>Calibri</vt:lpstr>
      <vt:lpstr>Times New Roman</vt:lpstr>
      <vt:lpstr>第一PPT，www.1ppt.com</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Word.Document.12</vt:lpstr>
      <vt:lpstr>Word.Document.8</vt:lpstr>
      <vt:lpstr>Word.Document.8</vt:lpstr>
      <vt:lpstr>Word.Document.12</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绿色多边形</dc:title>
  <dc:creator>第一PPT</dc:creator>
  <cp:keywords>www.1ppt.com</cp:keywords>
  <dc:description>www.1ppt.com</dc:description>
  <cp:lastModifiedBy>Shark</cp:lastModifiedBy>
  <cp:revision>1603</cp:revision>
  <dcterms:created xsi:type="dcterms:W3CDTF">2017-12-05T11:58:00Z</dcterms:created>
  <dcterms:modified xsi:type="dcterms:W3CDTF">2020-12-31T03:20:29Z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